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6576000" cy="27432000"/>
  <p:notesSz cx="6935788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1pPr>
    <a:lvl2pPr marL="592138" indent="-134938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2pPr>
    <a:lvl3pPr marL="1184275" indent="-269875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3pPr>
    <a:lvl4pPr marL="1776413" indent="-404813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4pPr>
    <a:lvl5pPr marL="2370138" indent="-541338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40">
          <p15:clr>
            <a:srgbClr val="A4A3A4"/>
          </p15:clr>
        </p15:guide>
        <p15:guide id="2" pos="109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CC"/>
    <a:srgbClr val="FF0066"/>
    <a:srgbClr val="CC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4739" autoAdjust="0"/>
  </p:normalViewPr>
  <p:slideViewPr>
    <p:cSldViewPr snapToGrid="0">
      <p:cViewPr>
        <p:scale>
          <a:sx n="30" d="100"/>
          <a:sy n="30" d="100"/>
        </p:scale>
        <p:origin x="624" y="-540"/>
      </p:cViewPr>
      <p:guideLst>
        <p:guide orient="horz" pos="8640"/>
        <p:guide pos="109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8520906"/>
            <a:ext cx="31089600" cy="58816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5545594"/>
            <a:ext cx="25603200" cy="7008813"/>
          </a:xfrm>
        </p:spPr>
        <p:txBody>
          <a:bodyPr/>
          <a:lstStyle>
            <a:lvl1pPr marL="0" indent="0" algn="ctr">
              <a:buNone/>
              <a:defRPr/>
            </a:lvl1pPr>
            <a:lvl2pPr marL="592623" indent="0" algn="ctr">
              <a:buNone/>
              <a:defRPr/>
            </a:lvl2pPr>
            <a:lvl3pPr marL="1185245" indent="0" algn="ctr">
              <a:buNone/>
              <a:defRPr/>
            </a:lvl3pPr>
            <a:lvl4pPr marL="1777868" indent="0" algn="ctr">
              <a:buNone/>
              <a:defRPr/>
            </a:lvl4pPr>
            <a:lvl5pPr marL="2370491" indent="0" algn="ctr">
              <a:buNone/>
              <a:defRPr/>
            </a:lvl5pPr>
            <a:lvl6pPr marL="2963113" indent="0" algn="ctr">
              <a:buNone/>
              <a:defRPr/>
            </a:lvl6pPr>
            <a:lvl7pPr marL="3555736" indent="0" algn="ctr">
              <a:buNone/>
              <a:defRPr/>
            </a:lvl7pPr>
            <a:lvl8pPr marL="4148358" indent="0" algn="ctr">
              <a:buNone/>
              <a:defRPr/>
            </a:lvl8pPr>
            <a:lvl9pPr marL="474098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89B54-6445-4F6E-AC03-B68C1FCD8A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A146B-AEF2-485A-81A2-7E2EFCD52A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82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17600" y="1099344"/>
            <a:ext cx="8229600" cy="234057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0" y="1099344"/>
            <a:ext cx="24485600" cy="234057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968C3C-6260-489F-91FA-0093428525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34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545B96-E695-4626-8AC3-31408929DD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99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1" y="17627204"/>
            <a:ext cx="31089600" cy="5449094"/>
          </a:xfrm>
        </p:spPr>
        <p:txBody>
          <a:bodyPr anchor="t"/>
          <a:lstStyle>
            <a:lvl1pPr algn="l">
              <a:defRPr sz="5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1" y="11626454"/>
            <a:ext cx="31089600" cy="6000750"/>
          </a:xfrm>
        </p:spPr>
        <p:txBody>
          <a:bodyPr anchor="b"/>
          <a:lstStyle>
            <a:lvl1pPr marL="0" indent="0">
              <a:buNone/>
              <a:defRPr sz="2600"/>
            </a:lvl1pPr>
            <a:lvl2pPr marL="592623" indent="0">
              <a:buNone/>
              <a:defRPr sz="2300"/>
            </a:lvl2pPr>
            <a:lvl3pPr marL="1185245" indent="0">
              <a:buNone/>
              <a:defRPr sz="2100"/>
            </a:lvl3pPr>
            <a:lvl4pPr marL="1777868" indent="0">
              <a:buNone/>
              <a:defRPr sz="1800"/>
            </a:lvl4pPr>
            <a:lvl5pPr marL="2370491" indent="0">
              <a:buNone/>
              <a:defRPr sz="1800"/>
            </a:lvl5pPr>
            <a:lvl6pPr marL="2963113" indent="0">
              <a:buNone/>
              <a:defRPr sz="1800"/>
            </a:lvl6pPr>
            <a:lvl7pPr marL="3555736" indent="0">
              <a:buNone/>
              <a:defRPr sz="1800"/>
            </a:lvl7pPr>
            <a:lvl8pPr marL="4148358" indent="0">
              <a:buNone/>
              <a:defRPr sz="1800"/>
            </a:lvl8pPr>
            <a:lvl9pPr marL="4740981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AE6B52-23AE-4F89-8516-3CD0D5E979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31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6401594"/>
            <a:ext cx="16357600" cy="18103454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389600" y="6401594"/>
            <a:ext cx="16357600" cy="18103454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B3D566-FEFE-43FE-9214-F79277C0EE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10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6139657"/>
            <a:ext cx="16160751" cy="2559844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2623" indent="0">
              <a:buNone/>
              <a:defRPr sz="2600" b="1"/>
            </a:lvl2pPr>
            <a:lvl3pPr marL="1185245" indent="0">
              <a:buNone/>
              <a:defRPr sz="2300" b="1"/>
            </a:lvl3pPr>
            <a:lvl4pPr marL="1777868" indent="0">
              <a:buNone/>
              <a:defRPr sz="2100" b="1"/>
            </a:lvl4pPr>
            <a:lvl5pPr marL="2370491" indent="0">
              <a:buNone/>
              <a:defRPr sz="2100" b="1"/>
            </a:lvl5pPr>
            <a:lvl6pPr marL="2963113" indent="0">
              <a:buNone/>
              <a:defRPr sz="2100" b="1"/>
            </a:lvl6pPr>
            <a:lvl7pPr marL="3555736" indent="0">
              <a:buNone/>
              <a:defRPr sz="2100" b="1"/>
            </a:lvl7pPr>
            <a:lvl8pPr marL="4148358" indent="0">
              <a:buNone/>
              <a:defRPr sz="2100" b="1"/>
            </a:lvl8pPr>
            <a:lvl9pPr marL="4740981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1" y="8699500"/>
            <a:ext cx="16160751" cy="15805548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1" y="6139657"/>
            <a:ext cx="16167100" cy="2559844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92623" indent="0">
              <a:buNone/>
              <a:defRPr sz="2600" b="1"/>
            </a:lvl2pPr>
            <a:lvl3pPr marL="1185245" indent="0">
              <a:buNone/>
              <a:defRPr sz="2300" b="1"/>
            </a:lvl3pPr>
            <a:lvl4pPr marL="1777868" indent="0">
              <a:buNone/>
              <a:defRPr sz="2100" b="1"/>
            </a:lvl4pPr>
            <a:lvl5pPr marL="2370491" indent="0">
              <a:buNone/>
              <a:defRPr sz="2100" b="1"/>
            </a:lvl5pPr>
            <a:lvl6pPr marL="2963113" indent="0">
              <a:buNone/>
              <a:defRPr sz="2100" b="1"/>
            </a:lvl6pPr>
            <a:lvl7pPr marL="3555736" indent="0">
              <a:buNone/>
              <a:defRPr sz="2100" b="1"/>
            </a:lvl7pPr>
            <a:lvl8pPr marL="4148358" indent="0">
              <a:buNone/>
              <a:defRPr sz="2100" b="1"/>
            </a:lvl8pPr>
            <a:lvl9pPr marL="4740981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1" y="8699500"/>
            <a:ext cx="16167100" cy="15805548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CC1F63-33BC-4DB5-B524-D85BAFF1A3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85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032C28-FB31-4BF5-8251-E7402D8266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80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76C979-AFE9-4CBD-8351-57AFE42C21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4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91407"/>
            <a:ext cx="12033251" cy="4649391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1091407"/>
            <a:ext cx="20447000" cy="23413641"/>
          </a:xfrm>
        </p:spPr>
        <p:txBody>
          <a:bodyPr/>
          <a:lstStyle>
            <a:lvl1pPr>
              <a:defRPr sz="4100"/>
            </a:lvl1pPr>
            <a:lvl2pPr>
              <a:defRPr sz="36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5740798"/>
            <a:ext cx="12033251" cy="18764250"/>
          </a:xfrm>
        </p:spPr>
        <p:txBody>
          <a:bodyPr/>
          <a:lstStyle>
            <a:lvl1pPr marL="0" indent="0">
              <a:buNone/>
              <a:defRPr sz="1800"/>
            </a:lvl1pPr>
            <a:lvl2pPr marL="592623" indent="0">
              <a:buNone/>
              <a:defRPr sz="1600"/>
            </a:lvl2pPr>
            <a:lvl3pPr marL="1185245" indent="0">
              <a:buNone/>
              <a:defRPr sz="1300"/>
            </a:lvl3pPr>
            <a:lvl4pPr marL="1777868" indent="0">
              <a:buNone/>
              <a:defRPr sz="1200"/>
            </a:lvl4pPr>
            <a:lvl5pPr marL="2370491" indent="0">
              <a:buNone/>
              <a:defRPr sz="1200"/>
            </a:lvl5pPr>
            <a:lvl6pPr marL="2963113" indent="0">
              <a:buNone/>
              <a:defRPr sz="1200"/>
            </a:lvl6pPr>
            <a:lvl7pPr marL="3555736" indent="0">
              <a:buNone/>
              <a:defRPr sz="1200"/>
            </a:lvl7pPr>
            <a:lvl8pPr marL="4148358" indent="0">
              <a:buNone/>
              <a:defRPr sz="1200"/>
            </a:lvl8pPr>
            <a:lvl9pPr marL="4740981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6757D-D6D5-4A75-BD6F-7A3B4EB2D8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24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1" y="19202798"/>
            <a:ext cx="21945600" cy="2266156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1" y="2450704"/>
            <a:ext cx="21945600" cy="16460390"/>
          </a:xfrm>
        </p:spPr>
        <p:txBody>
          <a:bodyPr/>
          <a:lstStyle>
            <a:lvl1pPr marL="0" indent="0">
              <a:buNone/>
              <a:defRPr sz="4100"/>
            </a:lvl1pPr>
            <a:lvl2pPr marL="592623" indent="0">
              <a:buNone/>
              <a:defRPr sz="3600"/>
            </a:lvl2pPr>
            <a:lvl3pPr marL="1185245" indent="0">
              <a:buNone/>
              <a:defRPr sz="3100"/>
            </a:lvl3pPr>
            <a:lvl4pPr marL="1777868" indent="0">
              <a:buNone/>
              <a:defRPr sz="2600"/>
            </a:lvl4pPr>
            <a:lvl5pPr marL="2370491" indent="0">
              <a:buNone/>
              <a:defRPr sz="2600"/>
            </a:lvl5pPr>
            <a:lvl6pPr marL="2963113" indent="0">
              <a:buNone/>
              <a:defRPr sz="2600"/>
            </a:lvl6pPr>
            <a:lvl7pPr marL="3555736" indent="0">
              <a:buNone/>
              <a:defRPr sz="2600"/>
            </a:lvl7pPr>
            <a:lvl8pPr marL="4148358" indent="0">
              <a:buNone/>
              <a:defRPr sz="2600"/>
            </a:lvl8pPr>
            <a:lvl9pPr marL="4740981" indent="0">
              <a:buNone/>
              <a:defRPr sz="26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1" y="21468954"/>
            <a:ext cx="21945600" cy="3220640"/>
          </a:xfrm>
        </p:spPr>
        <p:txBody>
          <a:bodyPr/>
          <a:lstStyle>
            <a:lvl1pPr marL="0" indent="0">
              <a:buNone/>
              <a:defRPr sz="1800"/>
            </a:lvl1pPr>
            <a:lvl2pPr marL="592623" indent="0">
              <a:buNone/>
              <a:defRPr sz="1600"/>
            </a:lvl2pPr>
            <a:lvl3pPr marL="1185245" indent="0">
              <a:buNone/>
              <a:defRPr sz="1300"/>
            </a:lvl3pPr>
            <a:lvl4pPr marL="1777868" indent="0">
              <a:buNone/>
              <a:defRPr sz="1200"/>
            </a:lvl4pPr>
            <a:lvl5pPr marL="2370491" indent="0">
              <a:buNone/>
              <a:defRPr sz="1200"/>
            </a:lvl5pPr>
            <a:lvl6pPr marL="2963113" indent="0">
              <a:buNone/>
              <a:defRPr sz="1200"/>
            </a:lvl6pPr>
            <a:lvl7pPr marL="3555736" indent="0">
              <a:buNone/>
              <a:defRPr sz="1200"/>
            </a:lvl7pPr>
            <a:lvl8pPr marL="4148358" indent="0">
              <a:buNone/>
              <a:defRPr sz="1200"/>
            </a:lvl8pPr>
            <a:lvl9pPr marL="4740981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5B5DC-03B0-4E68-9593-4ABF0F427B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83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100138"/>
            <a:ext cx="32918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31" tIns="182865" rIns="365731" bIns="18286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6402388"/>
            <a:ext cx="32918400" cy="1810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31" tIns="182865" rIns="365731" bIns="1828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828800" y="24980900"/>
            <a:ext cx="8534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5731" tIns="182865" rIns="365731" bIns="182865" numCol="1" anchor="t" anchorCtr="0" compatLnSpc="1">
            <a:prstTxWarp prst="textNoShape">
              <a:avLst/>
            </a:prstTxWarp>
          </a:bodyPr>
          <a:lstStyle>
            <a:lvl1pPr>
              <a:defRPr sz="5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496800" y="24980900"/>
            <a:ext cx="11582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5731" tIns="182865" rIns="365731" bIns="182865" numCol="1" anchor="t" anchorCtr="0" compatLnSpc="1">
            <a:prstTxWarp prst="textNoShape">
              <a:avLst/>
            </a:prstTxWarp>
          </a:bodyPr>
          <a:lstStyle>
            <a:lvl1pPr algn="ctr">
              <a:defRPr sz="5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6212800" y="24980900"/>
            <a:ext cx="8534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5731" tIns="182865" rIns="365731" bIns="182865" numCol="1" anchor="t" anchorCtr="0" compatLnSpc="1">
            <a:prstTxWarp prst="textNoShape">
              <a:avLst/>
            </a:prstTxWarp>
          </a:bodyPr>
          <a:lstStyle>
            <a:lvl1pPr algn="r">
              <a:defRPr sz="5600"/>
            </a:lvl1pPr>
          </a:lstStyle>
          <a:p>
            <a:pPr>
              <a:defRPr/>
            </a:pPr>
            <a:fld id="{F9C98DCF-C237-40D8-85B0-07859F47DE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656013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2"/>
          </a:solidFill>
          <a:latin typeface="+mj-lt"/>
          <a:ea typeface="+mj-ea"/>
          <a:cs typeface="+mj-cs"/>
        </a:defRPr>
      </a:lvl1pPr>
      <a:lvl2pPr algn="ctr" defTabSz="3656013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2"/>
          </a:solidFill>
          <a:latin typeface="Arial" charset="0"/>
        </a:defRPr>
      </a:lvl2pPr>
      <a:lvl3pPr algn="ctr" defTabSz="3656013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2"/>
          </a:solidFill>
          <a:latin typeface="Arial" charset="0"/>
        </a:defRPr>
      </a:lvl3pPr>
      <a:lvl4pPr algn="ctr" defTabSz="3656013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2"/>
          </a:solidFill>
          <a:latin typeface="Arial" charset="0"/>
        </a:defRPr>
      </a:lvl4pPr>
      <a:lvl5pPr algn="ctr" defTabSz="3656013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2"/>
          </a:solidFill>
          <a:latin typeface="Arial" charset="0"/>
        </a:defRPr>
      </a:lvl5pPr>
      <a:lvl6pPr marL="592623" algn="ctr" defTabSz="3656565" rtl="0" fontAlgn="base">
        <a:spcBef>
          <a:spcPct val="0"/>
        </a:spcBef>
        <a:spcAft>
          <a:spcPct val="0"/>
        </a:spcAft>
        <a:defRPr sz="17600">
          <a:solidFill>
            <a:schemeClr val="tx2"/>
          </a:solidFill>
          <a:latin typeface="Arial" charset="0"/>
        </a:defRPr>
      </a:lvl6pPr>
      <a:lvl7pPr marL="1185245" algn="ctr" defTabSz="3656565" rtl="0" fontAlgn="base">
        <a:spcBef>
          <a:spcPct val="0"/>
        </a:spcBef>
        <a:spcAft>
          <a:spcPct val="0"/>
        </a:spcAft>
        <a:defRPr sz="17600">
          <a:solidFill>
            <a:schemeClr val="tx2"/>
          </a:solidFill>
          <a:latin typeface="Arial" charset="0"/>
        </a:defRPr>
      </a:lvl7pPr>
      <a:lvl8pPr marL="1777868" algn="ctr" defTabSz="3656565" rtl="0" fontAlgn="base">
        <a:spcBef>
          <a:spcPct val="0"/>
        </a:spcBef>
        <a:spcAft>
          <a:spcPct val="0"/>
        </a:spcAft>
        <a:defRPr sz="17600">
          <a:solidFill>
            <a:schemeClr val="tx2"/>
          </a:solidFill>
          <a:latin typeface="Arial" charset="0"/>
        </a:defRPr>
      </a:lvl8pPr>
      <a:lvl9pPr marL="2370491" algn="ctr" defTabSz="3656565" rtl="0" fontAlgn="base">
        <a:spcBef>
          <a:spcPct val="0"/>
        </a:spcBef>
        <a:spcAft>
          <a:spcPct val="0"/>
        </a:spcAft>
        <a:defRPr sz="17600">
          <a:solidFill>
            <a:schemeClr val="tx2"/>
          </a:solidFill>
          <a:latin typeface="Arial" charset="0"/>
        </a:defRPr>
      </a:lvl9pPr>
    </p:titleStyle>
    <p:bodyStyle>
      <a:lvl1pPr marL="1371600" indent="-1371600" algn="l" defTabSz="3656013" rtl="0" eaLnBrk="0" fontAlgn="base" hangingPunct="0">
        <a:spcBef>
          <a:spcPct val="20000"/>
        </a:spcBef>
        <a:spcAft>
          <a:spcPct val="0"/>
        </a:spcAft>
        <a:buChar char="•"/>
        <a:defRPr sz="12800">
          <a:solidFill>
            <a:schemeClr val="tx1"/>
          </a:solidFill>
          <a:latin typeface="+mn-lt"/>
          <a:ea typeface="+mn-ea"/>
          <a:cs typeface="+mn-cs"/>
        </a:defRPr>
      </a:lvl1pPr>
      <a:lvl2pPr marL="2970213" indent="-1141413" algn="l" defTabSz="3656013" rtl="0" eaLnBrk="0" fontAlgn="base" hangingPunct="0">
        <a:spcBef>
          <a:spcPct val="20000"/>
        </a:spcBef>
        <a:spcAft>
          <a:spcPct val="0"/>
        </a:spcAft>
        <a:buChar char="–"/>
        <a:defRPr sz="11100">
          <a:solidFill>
            <a:schemeClr val="tx1"/>
          </a:solidFill>
          <a:latin typeface="+mn-lt"/>
        </a:defRPr>
      </a:lvl2pPr>
      <a:lvl3pPr marL="4572000" indent="-914400" algn="l" defTabSz="3656013" rtl="0" eaLnBrk="0" fontAlgn="base" hangingPunct="0">
        <a:spcBef>
          <a:spcPct val="20000"/>
        </a:spcBef>
        <a:spcAft>
          <a:spcPct val="0"/>
        </a:spcAft>
        <a:buChar char="•"/>
        <a:defRPr sz="9600">
          <a:solidFill>
            <a:schemeClr val="tx1"/>
          </a:solidFill>
          <a:latin typeface="+mn-lt"/>
        </a:defRPr>
      </a:lvl3pPr>
      <a:lvl4pPr marL="6399213" indent="-912813" algn="l" defTabSz="3656013" rtl="0" eaLnBrk="0" fontAlgn="base" hangingPunct="0">
        <a:spcBef>
          <a:spcPct val="20000"/>
        </a:spcBef>
        <a:spcAft>
          <a:spcPct val="0"/>
        </a:spcAft>
        <a:buChar char="–"/>
        <a:defRPr sz="8000">
          <a:solidFill>
            <a:schemeClr val="tx1"/>
          </a:solidFill>
          <a:latin typeface="+mn-lt"/>
        </a:defRPr>
      </a:lvl4pPr>
      <a:lvl5pPr marL="8228013" indent="-912813" algn="l" defTabSz="3656013" rtl="0" eaLnBrk="0" fontAlgn="base" hangingPunct="0">
        <a:spcBef>
          <a:spcPct val="20000"/>
        </a:spcBef>
        <a:spcAft>
          <a:spcPct val="0"/>
        </a:spcAft>
        <a:buChar char="»"/>
        <a:defRPr sz="8000">
          <a:solidFill>
            <a:schemeClr val="tx1"/>
          </a:solidFill>
          <a:latin typeface="+mn-lt"/>
        </a:defRPr>
      </a:lvl5pPr>
      <a:lvl6pPr marL="8821436" indent="-913627" algn="l" defTabSz="3656565" rtl="0" fontAlgn="base">
        <a:spcBef>
          <a:spcPct val="20000"/>
        </a:spcBef>
        <a:spcAft>
          <a:spcPct val="0"/>
        </a:spcAft>
        <a:buChar char="»"/>
        <a:defRPr sz="8000">
          <a:solidFill>
            <a:schemeClr val="tx1"/>
          </a:solidFill>
          <a:latin typeface="+mn-lt"/>
        </a:defRPr>
      </a:lvl6pPr>
      <a:lvl7pPr marL="9414058" indent="-913627" algn="l" defTabSz="3656565" rtl="0" fontAlgn="base">
        <a:spcBef>
          <a:spcPct val="20000"/>
        </a:spcBef>
        <a:spcAft>
          <a:spcPct val="0"/>
        </a:spcAft>
        <a:buChar char="»"/>
        <a:defRPr sz="8000">
          <a:solidFill>
            <a:schemeClr val="tx1"/>
          </a:solidFill>
          <a:latin typeface="+mn-lt"/>
        </a:defRPr>
      </a:lvl7pPr>
      <a:lvl8pPr marL="10006681" indent="-913627" algn="l" defTabSz="3656565" rtl="0" fontAlgn="base">
        <a:spcBef>
          <a:spcPct val="20000"/>
        </a:spcBef>
        <a:spcAft>
          <a:spcPct val="0"/>
        </a:spcAft>
        <a:buChar char="»"/>
        <a:defRPr sz="8000">
          <a:solidFill>
            <a:schemeClr val="tx1"/>
          </a:solidFill>
          <a:latin typeface="+mn-lt"/>
        </a:defRPr>
      </a:lvl8pPr>
      <a:lvl9pPr marL="10599303" indent="-913627" algn="l" defTabSz="3656565" rtl="0" fontAlgn="base">
        <a:spcBef>
          <a:spcPct val="20000"/>
        </a:spcBef>
        <a:spcAft>
          <a:spcPct val="0"/>
        </a:spcAft>
        <a:buChar char="»"/>
        <a:defRPr sz="8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18524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92623" algn="l" defTabSz="118524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85245" algn="l" defTabSz="118524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77868" algn="l" defTabSz="118524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70491" algn="l" defTabSz="118524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63113" algn="l" defTabSz="118524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55736" algn="l" defTabSz="118524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48358" algn="l" defTabSz="118524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40981" algn="l" defTabSz="118524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" Type="http://schemas.openxmlformats.org/officeDocument/2006/relationships/image" Target="../media/image1.jpeg"/><Relationship Id="rId16" Type="http://schemas.openxmlformats.org/officeDocument/2006/relationships/image" Target="../media/image14.jpe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3.jpe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10154655" y="6779458"/>
            <a:ext cx="16285071" cy="1733468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50" name="Rectangle 14"/>
          <p:cNvSpPr>
            <a:spLocks noChangeArrowheads="1"/>
          </p:cNvSpPr>
          <p:nvPr/>
        </p:nvSpPr>
        <p:spPr bwMode="auto">
          <a:xfrm>
            <a:off x="3422630" y="488125"/>
            <a:ext cx="29746732" cy="2428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8525" tIns="59262" rIns="118525" bIns="59262">
            <a:spAutoFit/>
          </a:bodyPr>
          <a:lstStyle/>
          <a:p>
            <a:pPr algn="ctr" defTabSz="3656013"/>
            <a:r>
              <a:rPr lang="en-US" altLang="en-US" sz="7500" b="1" dirty="0" smtClean="0"/>
              <a:t>Python and GUI Implementation for Internal Optimization and Increased Usability of </a:t>
            </a:r>
            <a:r>
              <a:rPr lang="en-US" altLang="en-US" sz="7500" b="1" i="1" dirty="0" smtClean="0"/>
              <a:t>in vivo</a:t>
            </a:r>
            <a:r>
              <a:rPr lang="en-US" altLang="en-US" sz="7500" b="1" dirty="0" smtClean="0"/>
              <a:t> Glucose Sensing System</a:t>
            </a:r>
            <a:endParaRPr lang="en-US" sz="7500" b="1" dirty="0"/>
          </a:p>
        </p:txBody>
      </p:sp>
      <p:sp>
        <p:nvSpPr>
          <p:cNvPr id="2051" name="Text Box 15"/>
          <p:cNvSpPr txBox="1">
            <a:spLocks noChangeArrowheads="1"/>
          </p:cNvSpPr>
          <p:nvPr/>
        </p:nvSpPr>
        <p:spPr bwMode="auto">
          <a:xfrm>
            <a:off x="25134888" y="25098375"/>
            <a:ext cx="109632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2820988" eaLnBrk="0" hangingPunct="0">
              <a:defRPr sz="13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2820988" eaLnBrk="0" hangingPunct="0">
              <a:defRPr sz="13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2820988" eaLnBrk="0" hangingPunct="0">
              <a:defRPr sz="13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2820988" eaLnBrk="0" hangingPunct="0">
              <a:defRPr sz="13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2820988" eaLnBrk="0" hangingPunct="0">
              <a:defRPr sz="13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28209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28209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28209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28209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lnSpc>
                <a:spcPct val="80000"/>
              </a:lnSpc>
            </a:pPr>
            <a:r>
              <a:rPr lang="en-US" sz="4000" b="1" dirty="0"/>
              <a:t>This material is based upon work supported </a:t>
            </a:r>
          </a:p>
          <a:p>
            <a:pPr algn="r" eaLnBrk="1" hangingPunct="1">
              <a:lnSpc>
                <a:spcPct val="80000"/>
              </a:lnSpc>
            </a:pPr>
            <a:r>
              <a:rPr lang="en-US" sz="4000" b="1" dirty="0"/>
              <a:t>by the National Science Foundation </a:t>
            </a:r>
          </a:p>
          <a:p>
            <a:pPr algn="r" eaLnBrk="1" hangingPunct="1">
              <a:lnSpc>
                <a:spcPct val="80000"/>
              </a:lnSpc>
            </a:pPr>
            <a:r>
              <a:rPr lang="en-US" sz="4000" b="1" dirty="0"/>
              <a:t>under Grant No. EEC-0540832.</a:t>
            </a:r>
          </a:p>
        </p:txBody>
      </p:sp>
      <p:sp>
        <p:nvSpPr>
          <p:cNvPr id="2054" name="Rectangle 14"/>
          <p:cNvSpPr>
            <a:spLocks noChangeArrowheads="1"/>
          </p:cNvSpPr>
          <p:nvPr/>
        </p:nvSpPr>
        <p:spPr bwMode="auto">
          <a:xfrm>
            <a:off x="0" y="3352320"/>
            <a:ext cx="36576000" cy="996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8525" tIns="59262" rIns="118525" bIns="59262">
            <a:spAutoFit/>
          </a:bodyPr>
          <a:lstStyle/>
          <a:p>
            <a:pPr algn="ctr"/>
            <a:r>
              <a:rPr lang="en-GB" sz="5700" b="1" u="sng" dirty="0" smtClean="0"/>
              <a:t>Kathryn DiPippo</a:t>
            </a:r>
            <a:r>
              <a:rPr lang="en-GB" sz="5700" b="1" u="sng" baseline="30000" dirty="0" smtClean="0"/>
              <a:t>1,2</a:t>
            </a:r>
            <a:r>
              <a:rPr lang="en-GB" sz="5700" b="1" dirty="0"/>
              <a:t>, </a:t>
            </a:r>
            <a:r>
              <a:rPr lang="en-GB" sz="5700" b="1" dirty="0" smtClean="0"/>
              <a:t>Alex </a:t>
            </a:r>
            <a:r>
              <a:rPr lang="en-GB" sz="5700" b="1" dirty="0"/>
              <a:t>Werth</a:t>
            </a:r>
            <a:r>
              <a:rPr lang="en-GB" sz="5700" b="1" baseline="30000" dirty="0"/>
              <a:t>1</a:t>
            </a:r>
            <a:r>
              <a:rPr lang="en-GB" sz="5700" b="1" dirty="0"/>
              <a:t>, </a:t>
            </a:r>
            <a:r>
              <a:rPr lang="en-GB" sz="5700" b="1" dirty="0" smtClean="0"/>
              <a:t>Michelle Zhang</a:t>
            </a:r>
            <a:r>
              <a:rPr lang="en-GB" sz="5700" b="1" baseline="30000" dirty="0" smtClean="0"/>
              <a:t>1,3</a:t>
            </a:r>
            <a:r>
              <a:rPr lang="en-GB" sz="5700" b="1" dirty="0"/>
              <a:t>, </a:t>
            </a:r>
            <a:r>
              <a:rPr lang="en-GB" sz="5700" b="1" dirty="0" smtClean="0"/>
              <a:t>Phillip Heucke</a:t>
            </a:r>
            <a:r>
              <a:rPr lang="en-GB" sz="5700" b="1" baseline="30000" dirty="0" smtClean="0"/>
              <a:t>1,4</a:t>
            </a:r>
            <a:r>
              <a:rPr lang="en-GB" sz="5700" b="1" dirty="0"/>
              <a:t>, </a:t>
            </a:r>
            <a:r>
              <a:rPr lang="en-GB" sz="5700" b="1" dirty="0" smtClean="0"/>
              <a:t>Jessica Doyle</a:t>
            </a:r>
            <a:r>
              <a:rPr lang="en-GB" sz="5700" b="1" baseline="30000" dirty="0" smtClean="0"/>
              <a:t>1,5</a:t>
            </a:r>
            <a:r>
              <a:rPr lang="en-GB" sz="5700" b="1" dirty="0"/>
              <a:t>, </a:t>
            </a:r>
            <a:r>
              <a:rPr lang="en-GB" sz="5700" b="1" dirty="0" smtClean="0"/>
              <a:t>Claire Gmachl</a:t>
            </a:r>
            <a:r>
              <a:rPr lang="en-GB" sz="5700" b="1" baseline="30000" dirty="0" smtClean="0"/>
              <a:t>1</a:t>
            </a:r>
            <a:endParaRPr lang="en-US" sz="5700" b="1" dirty="0"/>
          </a:p>
        </p:txBody>
      </p:sp>
      <p:pic>
        <p:nvPicPr>
          <p:cNvPr id="2055" name="Picture 16" descr="MIRTHE_round log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14300"/>
            <a:ext cx="3308329" cy="3308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8" descr="nsf2009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362" y="114300"/>
            <a:ext cx="3313809" cy="3333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7" name="Group 28"/>
          <p:cNvGrpSpPr>
            <a:grpSpLocks/>
          </p:cNvGrpSpPr>
          <p:nvPr/>
        </p:nvGrpSpPr>
        <p:grpSpPr bwMode="auto">
          <a:xfrm>
            <a:off x="12036425" y="24995188"/>
            <a:ext cx="12477750" cy="2500312"/>
            <a:chOff x="12035679" y="24994395"/>
            <a:chExt cx="12478870" cy="2501105"/>
          </a:xfrm>
        </p:grpSpPr>
        <p:pic>
          <p:nvPicPr>
            <p:cNvPr id="2059" name="Picture 25" descr="Banner of Schools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35679" y="24994395"/>
              <a:ext cx="12478870" cy="1619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0" name="Text Box 8"/>
            <p:cNvSpPr txBox="1">
              <a:spLocks noChangeArrowheads="1"/>
            </p:cNvSpPr>
            <p:nvPr/>
          </p:nvSpPr>
          <p:spPr bwMode="auto">
            <a:xfrm>
              <a:off x="12998450" y="26587450"/>
              <a:ext cx="10579100" cy="908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82062" tIns="141029" rIns="282062" bIns="141029">
              <a:spAutoFit/>
            </a:bodyPr>
            <a:lstStyle>
              <a:lvl1pPr marL="147638" indent="-49213" defTabSz="11282363" eaLnBrk="0" hangingPunct="0">
                <a:defRPr sz="13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11282363" eaLnBrk="0" hangingPunct="0">
                <a:defRPr sz="13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11282363" eaLnBrk="0" hangingPunct="0">
                <a:defRPr sz="13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11282363" eaLnBrk="0" hangingPunct="0">
                <a:defRPr sz="13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11282363" eaLnBrk="0" hangingPunct="0">
                <a:defRPr sz="13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1128236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1128236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1128236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1128236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4100" b="1">
                  <a:solidFill>
                    <a:schemeClr val="accent2"/>
                  </a:solidFill>
                </a:rPr>
                <a:t>www.mirthecenter.org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4482251"/>
            <a:ext cx="1808018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500" i="1" dirty="0" smtClean="0"/>
              <a:t>1 – Princeton </a:t>
            </a:r>
            <a:r>
              <a:rPr lang="en-GB" sz="2500" i="1" dirty="0"/>
              <a:t>University Department of Electrical Engineering, Princeton, NJ, 08540, USA</a:t>
            </a:r>
            <a:endParaRPr lang="en-US" sz="2500" i="1" dirty="0"/>
          </a:p>
          <a:p>
            <a:pPr algn="r"/>
            <a:r>
              <a:rPr lang="en-GB" sz="2500" i="1" dirty="0" smtClean="0"/>
              <a:t>2 </a:t>
            </a:r>
            <a:r>
              <a:rPr lang="en-GB" sz="2500" i="1" dirty="0"/>
              <a:t>– </a:t>
            </a:r>
            <a:r>
              <a:rPr lang="en-GB" sz="2500" i="1" dirty="0" smtClean="0"/>
              <a:t>Permanent </a:t>
            </a:r>
            <a:r>
              <a:rPr lang="en-GB" sz="2500" i="1" dirty="0"/>
              <a:t>Address: Rensselaer Polytechnic Institute, Troy, NY, 12180, </a:t>
            </a:r>
            <a:r>
              <a:rPr lang="en-GB" sz="2500" i="1" dirty="0" smtClean="0"/>
              <a:t>USA</a:t>
            </a:r>
          </a:p>
          <a:p>
            <a:pPr algn="r"/>
            <a:r>
              <a:rPr lang="en-GB" sz="2500" i="1" dirty="0" smtClean="0"/>
              <a:t>3 </a:t>
            </a:r>
            <a:r>
              <a:rPr lang="en-GB" sz="2500" i="1" dirty="0"/>
              <a:t>– Permanent Address: Smith College, Northampton, MA, 01063, </a:t>
            </a:r>
            <a:r>
              <a:rPr lang="en-GB" sz="2500" i="1" dirty="0" smtClean="0"/>
              <a:t>USA</a:t>
            </a:r>
            <a:endParaRPr lang="en-GB" sz="2500" i="1" dirty="0" smtClean="0"/>
          </a:p>
          <a:p>
            <a:pPr algn="r"/>
            <a:r>
              <a:rPr lang="en-GB" sz="2500" i="1" dirty="0" smtClean="0"/>
              <a:t>Industry </a:t>
            </a:r>
            <a:r>
              <a:rPr lang="en-GB" sz="2500" i="1" dirty="0" smtClean="0"/>
              <a:t>/ Practitioner Collaborators: Daylight Solutions Inc. Zurich Instruments</a:t>
            </a:r>
            <a:endParaRPr lang="en-US" sz="2500" i="1" dirty="0"/>
          </a:p>
        </p:txBody>
      </p:sp>
      <p:sp>
        <p:nvSpPr>
          <p:cNvPr id="13" name="Rectangle 12"/>
          <p:cNvSpPr/>
          <p:nvPr/>
        </p:nvSpPr>
        <p:spPr>
          <a:xfrm>
            <a:off x="18495813" y="4482250"/>
            <a:ext cx="1808018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500" i="1" dirty="0" smtClean="0"/>
              <a:t>4 </a:t>
            </a:r>
            <a:r>
              <a:rPr lang="en-GB" sz="2500" i="1" dirty="0"/>
              <a:t>– </a:t>
            </a:r>
            <a:r>
              <a:rPr lang="en-GB" sz="2500" i="1" dirty="0" smtClean="0"/>
              <a:t>Permanent </a:t>
            </a:r>
            <a:r>
              <a:rPr lang="en-GB" sz="2500" i="1" dirty="0"/>
              <a:t>Address: </a:t>
            </a:r>
            <a:r>
              <a:rPr lang="en-GB" sz="2500" i="1" dirty="0" err="1"/>
              <a:t>Bucknell</a:t>
            </a:r>
            <a:r>
              <a:rPr lang="en-GB" sz="2500" i="1" dirty="0"/>
              <a:t> University, </a:t>
            </a:r>
            <a:r>
              <a:rPr lang="en-GB" sz="2500" i="1" dirty="0" err="1"/>
              <a:t>Lewisberg</a:t>
            </a:r>
            <a:r>
              <a:rPr lang="en-GB" sz="2500" i="1" dirty="0"/>
              <a:t>, PA, 17837, USA</a:t>
            </a:r>
            <a:endParaRPr lang="en-US" sz="2500" i="1" dirty="0"/>
          </a:p>
          <a:p>
            <a:r>
              <a:rPr lang="en-GB" sz="2500" i="1" dirty="0" smtClean="0"/>
              <a:t>5 </a:t>
            </a:r>
            <a:r>
              <a:rPr lang="en-GB" sz="2500" i="1" dirty="0"/>
              <a:t>– </a:t>
            </a:r>
            <a:r>
              <a:rPr lang="en-GB" sz="2500" i="1" dirty="0" smtClean="0"/>
              <a:t>Permanent </a:t>
            </a:r>
            <a:r>
              <a:rPr lang="en-GB" sz="2500" i="1" dirty="0"/>
              <a:t>Address: </a:t>
            </a:r>
            <a:r>
              <a:rPr lang="en-GB" sz="2500" i="1" dirty="0" err="1"/>
              <a:t>Hunterdon</a:t>
            </a:r>
            <a:r>
              <a:rPr lang="en-GB" sz="2500" i="1" dirty="0"/>
              <a:t> Central Regional High School, Flemington, NJ, 08822, </a:t>
            </a:r>
            <a:r>
              <a:rPr lang="en-GB" sz="2500" i="1" dirty="0" smtClean="0"/>
              <a:t>USA</a:t>
            </a:r>
          </a:p>
          <a:p>
            <a:r>
              <a:rPr lang="en-GB" sz="2500" i="1" dirty="0" smtClean="0"/>
              <a:t>email</a:t>
            </a:r>
            <a:r>
              <a:rPr lang="en-GB" sz="2500" i="1" dirty="0"/>
              <a:t>: dipippo@princeton.edu / dipipk@rpi.edu</a:t>
            </a:r>
            <a:endParaRPr lang="en-US" sz="2500" i="1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8288000" y="4486691"/>
            <a:ext cx="0" cy="14649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562944" y="6906442"/>
            <a:ext cx="9161943" cy="1720769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6462" y="10472494"/>
            <a:ext cx="3446291" cy="17793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ound Single Corner Rectangle 14"/>
          <p:cNvSpPr/>
          <p:nvPr/>
        </p:nvSpPr>
        <p:spPr bwMode="auto">
          <a:xfrm>
            <a:off x="562944" y="6293795"/>
            <a:ext cx="9161943" cy="896112"/>
          </a:xfrm>
          <a:prstGeom prst="round1Rect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Introduction</a:t>
            </a:r>
          </a:p>
        </p:txBody>
      </p:sp>
      <p:sp>
        <p:nvSpPr>
          <p:cNvPr id="31" name="Round Single Corner Rectangle 30"/>
          <p:cNvSpPr/>
          <p:nvPr/>
        </p:nvSpPr>
        <p:spPr bwMode="auto">
          <a:xfrm>
            <a:off x="10154655" y="6299412"/>
            <a:ext cx="16285071" cy="896112"/>
          </a:xfrm>
          <a:prstGeom prst="round1Rect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GUI Design</a:t>
            </a:r>
          </a:p>
        </p:txBody>
      </p:sp>
      <p:sp>
        <p:nvSpPr>
          <p:cNvPr id="32" name="Round Single Corner Rectangle 31"/>
          <p:cNvSpPr/>
          <p:nvPr/>
        </p:nvSpPr>
        <p:spPr bwMode="auto">
          <a:xfrm>
            <a:off x="570964" y="11737937"/>
            <a:ext cx="9161943" cy="896112"/>
          </a:xfrm>
          <a:prstGeom prst="round1Rect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2820988"/>
            <a:r>
              <a:rPr lang="en-US" sz="5000" dirty="0" smtClean="0">
                <a:solidFill>
                  <a:schemeClr val="bg1"/>
                </a:solidFill>
                <a:latin typeface="Arial" charset="0"/>
              </a:rPr>
              <a:t>Setup and Method</a:t>
            </a:r>
            <a:endParaRPr kumimoji="0" lang="en-US" sz="5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26954771" y="7066146"/>
            <a:ext cx="9161943" cy="170479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ound Single Corner Rectangle 33"/>
          <p:cNvSpPr/>
          <p:nvPr/>
        </p:nvSpPr>
        <p:spPr bwMode="auto">
          <a:xfrm>
            <a:off x="26954771" y="6293795"/>
            <a:ext cx="9161943" cy="896112"/>
          </a:xfrm>
          <a:prstGeom prst="round1Rect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5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Code Conversion</a:t>
            </a:r>
            <a:r>
              <a:rPr kumimoji="0" lang="en-US" sz="45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and Examination</a:t>
            </a:r>
            <a:endParaRPr kumimoji="0" lang="en-US" sz="45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5" name="Round Single Corner Rectangle 34"/>
          <p:cNvSpPr/>
          <p:nvPr/>
        </p:nvSpPr>
        <p:spPr bwMode="auto">
          <a:xfrm>
            <a:off x="26962791" y="19344040"/>
            <a:ext cx="9161943" cy="896112"/>
          </a:xfrm>
          <a:prstGeom prst="round1Rect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Future</a:t>
            </a:r>
            <a:r>
              <a:rPr kumimoji="0" lang="en-US" sz="5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Plans</a:t>
            </a:r>
            <a:endParaRPr kumimoji="0" lang="en-US" sz="5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239932" y="8012239"/>
            <a:ext cx="101305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CLINICAL TRIALS VERSION</a:t>
            </a:r>
            <a:endParaRPr lang="en-US" sz="3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10247954" y="15722187"/>
            <a:ext cx="101305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IN-LAB, “SOLUTIONS" VERSION</a:t>
            </a:r>
            <a:endParaRPr lang="en-US" sz="3000" b="1" dirty="0"/>
          </a:p>
        </p:txBody>
      </p:sp>
      <p:sp>
        <p:nvSpPr>
          <p:cNvPr id="23" name="Rectangle 22"/>
          <p:cNvSpPr/>
          <p:nvPr/>
        </p:nvSpPr>
        <p:spPr>
          <a:xfrm>
            <a:off x="10304104" y="7347870"/>
            <a:ext cx="1602595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GUI itself was designed to feature two different modes: one for use with clinical trials and one for use in the </a:t>
            </a:r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247953" y="8484791"/>
            <a:ext cx="438588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lang="en-GB" sz="2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simplified </a:t>
            </a:r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  <a:p>
            <a:pPr marL="457200" indent="-457200">
              <a:buFontTx/>
              <a:buChar char="-"/>
            </a:pPr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stored in text files for </a:t>
            </a:r>
            <a:r>
              <a:rPr lang="en-GB" sz="2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later analysis regarding the </a:t>
            </a:r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endParaRPr lang="en-US" sz="2600" dirty="0"/>
          </a:p>
        </p:txBody>
      </p:sp>
      <p:sp>
        <p:nvSpPr>
          <p:cNvPr id="27" name="Rectangle 26"/>
          <p:cNvSpPr/>
          <p:nvPr/>
        </p:nvSpPr>
        <p:spPr>
          <a:xfrm>
            <a:off x="10272156" y="16344700"/>
            <a:ext cx="4078559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Designed for </a:t>
            </a:r>
            <a:r>
              <a:rPr lang="en-GB" sz="2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more variable </a:t>
            </a:r>
          </a:p>
          <a:p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manipulation</a:t>
            </a:r>
          </a:p>
          <a:p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Allows for altering signal</a:t>
            </a:r>
          </a:p>
          <a:p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processing values</a:t>
            </a:r>
          </a:p>
          <a:p>
            <a:pPr marL="457200" indent="-457200">
              <a:buFontTx/>
              <a:buChar char="-"/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endParaRPr lang="en-GB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endParaRPr lang="en-GB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smtClean="0"/>
              <a:t>- Options to alter the data</a:t>
            </a:r>
          </a:p>
          <a:p>
            <a:r>
              <a:rPr lang="en-US" sz="2600" dirty="0" smtClean="0"/>
              <a:t>  processing steps</a:t>
            </a:r>
            <a:endParaRPr lang="en-GB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274999" y="23155111"/>
            <a:ext cx="1616472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Michelle </a:t>
            </a:r>
            <a:r>
              <a:rPr lang="en-GB" sz="2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Zhang designed and implemented a real-time analysis calculation code, which once </a:t>
            </a:r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completed for Python will be </a:t>
            </a:r>
            <a:r>
              <a:rPr lang="en-GB" sz="2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integrated into the GUI </a:t>
            </a:r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 to display an estimate value.</a:t>
            </a:r>
            <a:endParaRPr lang="en-US" sz="2600" dirty="0"/>
          </a:p>
        </p:txBody>
      </p:sp>
      <p:sp>
        <p:nvSpPr>
          <p:cNvPr id="58" name="TextBox 57"/>
          <p:cNvSpPr txBox="1"/>
          <p:nvPr/>
        </p:nvSpPr>
        <p:spPr>
          <a:xfrm>
            <a:off x="10871885" y="18101017"/>
            <a:ext cx="34788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All dates are taken using the Python time library, meaning they are automatically printed in entry boxes at startup.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0339246" y="14558220"/>
            <a:ext cx="39153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CC00CC"/>
                </a:solidFill>
              </a:rPr>
              <a:t>Dummy loading bar that lasts for 10 seconds while data is being taken.</a:t>
            </a:r>
            <a:endParaRPr lang="en-US" sz="2200" dirty="0">
              <a:solidFill>
                <a:srgbClr val="CC00CC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0616756" y="21074249"/>
            <a:ext cx="37305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00FF"/>
                </a:solidFill>
              </a:rPr>
              <a:t>“Load Data” runs the dummy loading bar (above). “BEGIN SENSING” takes the data. These are to be pressed simultaneously.</a:t>
            </a:r>
            <a:endParaRPr lang="en-US" sz="2200" dirty="0">
              <a:solidFill>
                <a:srgbClr val="0000FF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1017316" y="20661938"/>
            <a:ext cx="5407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B050"/>
                </a:solidFill>
              </a:rPr>
              <a:t>Opens folder dialogue to select where the data will be saved and retrieved.</a:t>
            </a:r>
            <a:endParaRPr lang="en-US" sz="2200" dirty="0">
              <a:solidFill>
                <a:srgbClr val="00B050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6"/>
          <a:srcRect l="35936" t="8829" r="34717" b="49833"/>
          <a:stretch/>
        </p:blipFill>
        <p:spPr>
          <a:xfrm>
            <a:off x="21158690" y="16491024"/>
            <a:ext cx="5123235" cy="40593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8" name="TextBox 127"/>
          <p:cNvSpPr txBox="1"/>
          <p:nvPr/>
        </p:nvSpPr>
        <p:spPr>
          <a:xfrm>
            <a:off x="23039440" y="21611954"/>
            <a:ext cx="3915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7030A0"/>
                </a:solidFill>
              </a:rPr>
              <a:t>“Exit” safely quits the application.</a:t>
            </a:r>
            <a:endParaRPr lang="en-US" sz="2200" dirty="0">
              <a:solidFill>
                <a:srgbClr val="7030A0"/>
              </a:solidFill>
            </a:endParaRPr>
          </a:p>
        </p:txBody>
      </p:sp>
      <p:cxnSp>
        <p:nvCxnSpPr>
          <p:cNvPr id="129" name="Elbow Connector 128"/>
          <p:cNvCxnSpPr/>
          <p:nvPr/>
        </p:nvCxnSpPr>
        <p:spPr bwMode="auto">
          <a:xfrm>
            <a:off x="12144994" y="11846755"/>
            <a:ext cx="10737714" cy="10028435"/>
          </a:xfrm>
          <a:prstGeom prst="bentConnector3">
            <a:avLst>
              <a:gd name="adj1" fmla="val 53137"/>
            </a:avLst>
          </a:prstGeom>
          <a:solidFill>
            <a:schemeClr val="accent1"/>
          </a:solidFill>
          <a:ln w="76200" cap="flat" cmpd="sng" algn="ctr">
            <a:solidFill>
              <a:srgbClr val="7030A0"/>
            </a:solidFill>
            <a:prstDash val="sysDot"/>
            <a:round/>
            <a:headEnd type="oval" w="med" len="med"/>
            <a:tailEnd type="triangle" w="med" len="med"/>
          </a:ln>
          <a:effectLst/>
        </p:spPr>
      </p:cxnSp>
      <p:pic>
        <p:nvPicPr>
          <p:cNvPr id="133" name="Picture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69623" y="8651428"/>
            <a:ext cx="11512302" cy="6475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4" name="Picture 133"/>
          <p:cNvPicPr>
            <a:picLocks noChangeAspect="1"/>
          </p:cNvPicPr>
          <p:nvPr/>
        </p:nvPicPr>
        <p:blipFill rotWithShape="1">
          <a:blip r:embed="rId8"/>
          <a:srcRect r="2943" b="3066"/>
          <a:stretch/>
        </p:blipFill>
        <p:spPr>
          <a:xfrm>
            <a:off x="20151546" y="13884178"/>
            <a:ext cx="3287531" cy="248583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6" name="Elbow Connector 135"/>
          <p:cNvCxnSpPr/>
          <p:nvPr/>
        </p:nvCxnSpPr>
        <p:spPr bwMode="auto">
          <a:xfrm flipV="1">
            <a:off x="22882706" y="14883532"/>
            <a:ext cx="1933841" cy="13763"/>
          </a:xfrm>
          <a:prstGeom prst="bentConnector3">
            <a:avLst>
              <a:gd name="adj1" fmla="val 98934"/>
            </a:avLst>
          </a:prstGeom>
          <a:solidFill>
            <a:schemeClr val="accent1"/>
          </a:solidFill>
          <a:ln w="76200" cap="flat" cmpd="sng" algn="ctr">
            <a:solidFill>
              <a:srgbClr val="00B050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138" name="Elbow Connector 137"/>
          <p:cNvCxnSpPr/>
          <p:nvPr/>
        </p:nvCxnSpPr>
        <p:spPr bwMode="auto">
          <a:xfrm rot="16200000" flipH="1">
            <a:off x="20807379" y="12893163"/>
            <a:ext cx="7373322" cy="645014"/>
          </a:xfrm>
          <a:prstGeom prst="bentConnector3">
            <a:avLst>
              <a:gd name="adj1" fmla="val 68"/>
            </a:avLst>
          </a:prstGeom>
          <a:solidFill>
            <a:schemeClr val="accent1"/>
          </a:solidFill>
          <a:ln w="76200" cap="flat" cmpd="sng" algn="ctr">
            <a:solidFill>
              <a:srgbClr val="00B05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pic>
        <p:nvPicPr>
          <p:cNvPr id="139" name="Picture 138"/>
          <p:cNvPicPr>
            <a:picLocks noChangeAspect="1"/>
          </p:cNvPicPr>
          <p:nvPr/>
        </p:nvPicPr>
        <p:blipFill rotWithShape="1">
          <a:blip r:embed="rId9"/>
          <a:srcRect r="47728"/>
          <a:stretch/>
        </p:blipFill>
        <p:spPr>
          <a:xfrm>
            <a:off x="14492273" y="16304222"/>
            <a:ext cx="6373368" cy="6858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0" name="Left Brace 139"/>
          <p:cNvSpPr/>
          <p:nvPr/>
        </p:nvSpPr>
        <p:spPr bwMode="auto">
          <a:xfrm>
            <a:off x="14257421" y="17265390"/>
            <a:ext cx="277208" cy="1398997"/>
          </a:xfrm>
          <a:prstGeom prst="leftBrace">
            <a:avLst>
              <a:gd name="adj1" fmla="val 31374"/>
              <a:gd name="adj2" fmla="val 19899"/>
            </a:avLst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1" name="Left Brace 140"/>
          <p:cNvSpPr/>
          <p:nvPr/>
        </p:nvSpPr>
        <p:spPr bwMode="auto">
          <a:xfrm>
            <a:off x="14257421" y="20012819"/>
            <a:ext cx="277208" cy="1089537"/>
          </a:xfrm>
          <a:prstGeom prst="leftBrace">
            <a:avLst>
              <a:gd name="adj1" fmla="val 31374"/>
              <a:gd name="adj2" fmla="val 30634"/>
            </a:avLst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2" name="Elbow Connector 141"/>
          <p:cNvCxnSpPr/>
          <p:nvPr/>
        </p:nvCxnSpPr>
        <p:spPr bwMode="auto">
          <a:xfrm rot="10800000">
            <a:off x="13772754" y="19678650"/>
            <a:ext cx="3619899" cy="12700"/>
          </a:xfrm>
          <a:prstGeom prst="bentConnector3">
            <a:avLst>
              <a:gd name="adj1" fmla="val 95224"/>
            </a:avLst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143" name="Left Brace 142"/>
          <p:cNvSpPr/>
          <p:nvPr/>
        </p:nvSpPr>
        <p:spPr bwMode="auto">
          <a:xfrm>
            <a:off x="14295520" y="21246840"/>
            <a:ext cx="338319" cy="924033"/>
          </a:xfrm>
          <a:prstGeom prst="leftBrace">
            <a:avLst>
              <a:gd name="adj1" fmla="val 31374"/>
              <a:gd name="adj2" fmla="val 19899"/>
            </a:avLst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5" name="Elbow Connector 144"/>
          <p:cNvCxnSpPr/>
          <p:nvPr/>
        </p:nvCxnSpPr>
        <p:spPr bwMode="auto">
          <a:xfrm>
            <a:off x="13255876" y="11342582"/>
            <a:ext cx="6895670" cy="4323634"/>
          </a:xfrm>
          <a:prstGeom prst="bentConnector3">
            <a:avLst>
              <a:gd name="adj1" fmla="val 16375"/>
            </a:avLst>
          </a:prstGeom>
          <a:solidFill>
            <a:schemeClr val="accent1"/>
          </a:solidFill>
          <a:ln w="76200" cap="flat" cmpd="sng" algn="ctr">
            <a:solidFill>
              <a:srgbClr val="0000FF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10"/>
          <a:srcRect l="5676" t="15194" r="6644" b="13118"/>
          <a:stretch/>
        </p:blipFill>
        <p:spPr>
          <a:xfrm>
            <a:off x="10350056" y="12509992"/>
            <a:ext cx="4781550" cy="19431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8" name="Elbow Connector 147"/>
          <p:cNvCxnSpPr/>
          <p:nvPr/>
        </p:nvCxnSpPr>
        <p:spPr bwMode="auto">
          <a:xfrm rot="10800000" flipV="1">
            <a:off x="14721966" y="13360783"/>
            <a:ext cx="1737235" cy="23031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76200" cap="flat" cmpd="sng" algn="ctr">
            <a:solidFill>
              <a:srgbClr val="CC00CC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cxnSp>
        <p:nvCxnSpPr>
          <p:cNvPr id="149" name="Elbow Connector 148"/>
          <p:cNvCxnSpPr/>
          <p:nvPr/>
        </p:nvCxnSpPr>
        <p:spPr bwMode="auto">
          <a:xfrm rot="10800000" flipV="1">
            <a:off x="12657222" y="8768185"/>
            <a:ext cx="2069917" cy="1901443"/>
          </a:xfrm>
          <a:prstGeom prst="bentConnector3">
            <a:avLst>
              <a:gd name="adj1" fmla="val 6987"/>
            </a:avLst>
          </a:prstGeom>
          <a:solidFill>
            <a:schemeClr val="accent1"/>
          </a:solidFill>
          <a:ln w="76200" cap="flat" cmpd="sng" algn="ctr">
            <a:solidFill>
              <a:srgbClr val="FF0066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pic>
        <p:nvPicPr>
          <p:cNvPr id="83" name="Picture 2" descr="https://loonylabs.files.wordpress.com/2014/08/blood-sugar.jpg?w=590&amp;h=39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2" r="20652"/>
          <a:stretch/>
        </p:blipFill>
        <p:spPr bwMode="auto">
          <a:xfrm>
            <a:off x="723900" y="7449225"/>
            <a:ext cx="2412929" cy="31018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51"/>
          <p:cNvSpPr/>
          <p:nvPr/>
        </p:nvSpPr>
        <p:spPr>
          <a:xfrm>
            <a:off x="3203190" y="7284462"/>
            <a:ext cx="6754517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Diabetes </a:t>
            </a:r>
            <a:r>
              <a:rPr lang="en-GB" sz="2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afflicts </a:t>
            </a:r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9.3</a:t>
            </a:r>
            <a:r>
              <a:rPr lang="en-GB" sz="2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% of the </a:t>
            </a:r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entire</a:t>
            </a:r>
          </a:p>
          <a:p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United </a:t>
            </a:r>
            <a:r>
              <a:rPr lang="en-GB" sz="2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States </a:t>
            </a:r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population, remains “the </a:t>
            </a:r>
            <a:r>
              <a:rPr lang="en-GB" sz="2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GB" sz="26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GB" sz="2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leading cause of </a:t>
            </a:r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death”, by </a:t>
            </a:r>
            <a:r>
              <a:rPr lang="en-GB" sz="2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2014 </a:t>
            </a:r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</a:p>
          <a:p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Diabetics </a:t>
            </a:r>
            <a:r>
              <a:rPr lang="en-GB" sz="2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must monitor their blood glucose </a:t>
            </a:r>
            <a:endParaRPr lang="en-GB" sz="26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levels </a:t>
            </a:r>
            <a:r>
              <a:rPr lang="en-GB" sz="2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ensure they stay healthy and </a:t>
            </a:r>
            <a:endParaRPr lang="en-GB" sz="26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administer </a:t>
            </a:r>
            <a:r>
              <a:rPr lang="en-GB" sz="2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insulin if </a:t>
            </a:r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needed</a:t>
            </a:r>
          </a:p>
          <a:p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Goal is to enhance mid-infrared </a:t>
            </a:r>
            <a:r>
              <a:rPr lang="en-GB" sz="2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Quantum </a:t>
            </a:r>
            <a:endParaRPr lang="en-GB" sz="26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Cascade </a:t>
            </a:r>
            <a:r>
              <a:rPr lang="en-GB" sz="2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Laser based non-invasive glucose </a:t>
            </a:r>
            <a:endParaRPr lang="en-GB" sz="26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sensor </a:t>
            </a:r>
            <a:r>
              <a:rPr lang="en-GB" sz="2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provide an alternative to obtaining </a:t>
            </a:r>
            <a:endParaRPr lang="en-GB" sz="26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direct </a:t>
            </a:r>
            <a:r>
              <a:rPr lang="en-GB" sz="2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blood samples multiple times per day </a:t>
            </a:r>
            <a:endParaRPr lang="en-GB" sz="26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to </a:t>
            </a:r>
            <a:r>
              <a:rPr lang="en-GB" sz="2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measure glucose levels. </a:t>
            </a:r>
            <a:endParaRPr lang="en-US" sz="2600" dirty="0"/>
          </a:p>
        </p:txBody>
      </p:sp>
      <p:sp>
        <p:nvSpPr>
          <p:cNvPr id="84" name="Rectangle 83"/>
          <p:cNvSpPr/>
          <p:nvPr/>
        </p:nvSpPr>
        <p:spPr>
          <a:xfrm>
            <a:off x="723900" y="10645640"/>
            <a:ext cx="241292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Photo Credit to: https</a:t>
            </a:r>
            <a:r>
              <a:rPr lang="en-US" dirty="0"/>
              <a:t>://loonylabs.files.wordpress.com/2014/08/blood-sugar.jpg?w=590&amp;h=392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40022" y="24572043"/>
            <a:ext cx="111014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2417869">
              <a:lnSpc>
                <a:spcPct val="8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We would like to acknowledge the Wendy and Eric Schmidt Foundation, the National Science Foundation (Grant No. EEC – 0540832), and Daylight Solutions, Inc. in San Diego, CA for their</a:t>
            </a:r>
          </a:p>
          <a:p>
            <a:pPr lvl="0" defTabSz="2417869">
              <a:lnSpc>
                <a:spcPct val="8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vital contributions to this research.</a:t>
            </a:r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 rotWithShape="1">
          <a:blip r:embed="rId12"/>
          <a:srcRect l="20677" t="22497" r="15849" b="20801"/>
          <a:stretch/>
        </p:blipFill>
        <p:spPr>
          <a:xfrm>
            <a:off x="710439" y="12808903"/>
            <a:ext cx="6713054" cy="306829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35" name="TextBox 234"/>
          <p:cNvSpPr txBox="1"/>
          <p:nvPr/>
        </p:nvSpPr>
        <p:spPr>
          <a:xfrm>
            <a:off x="663088" y="15822143"/>
            <a:ext cx="679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latin typeface="Times" panose="02020603050405020304" pitchFamily="18" charset="0"/>
                <a:cs typeface="Times" panose="02020603050405020304" pitchFamily="18" charset="0"/>
              </a:rPr>
              <a:t>Schematic of the sensor design consisting of a QCL, gold coated integrating sphere with three ports, and a TE-cooled detector. </a:t>
            </a:r>
            <a:endParaRPr lang="en-US" sz="1800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236" name="Group 235"/>
          <p:cNvGrpSpPr/>
          <p:nvPr/>
        </p:nvGrpSpPr>
        <p:grpSpPr>
          <a:xfrm>
            <a:off x="4093136" y="16918376"/>
            <a:ext cx="5489925" cy="6904800"/>
            <a:chOff x="11157127" y="4656683"/>
            <a:chExt cx="10981390" cy="12358208"/>
          </a:xfrm>
        </p:grpSpPr>
        <p:grpSp>
          <p:nvGrpSpPr>
            <p:cNvPr id="237" name="Group 236"/>
            <p:cNvGrpSpPr/>
            <p:nvPr/>
          </p:nvGrpSpPr>
          <p:grpSpPr>
            <a:xfrm>
              <a:off x="11157127" y="4656683"/>
              <a:ext cx="4081598" cy="4089066"/>
              <a:chOff x="5492930" y="-296392"/>
              <a:chExt cx="4081598" cy="4089066"/>
            </a:xfrm>
          </p:grpSpPr>
          <p:sp>
            <p:nvSpPr>
              <p:cNvPr id="259" name="Chevron 258"/>
              <p:cNvSpPr/>
              <p:nvPr/>
            </p:nvSpPr>
            <p:spPr>
              <a:xfrm rot="5400000">
                <a:off x="5483414" y="-218926"/>
                <a:ext cx="4089066" cy="3934133"/>
              </a:xfrm>
              <a:prstGeom prst="chevron">
                <a:avLst/>
              </a:prstGeom>
              <a:solidFill>
                <a:srgbClr val="0000FF"/>
              </a:solidFill>
              <a:effectLst/>
            </p:spPr>
            <p:style>
              <a:lnRef idx="1">
                <a:schemeClr val="accent4">
                  <a:shade val="5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4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60" name="Chevron 4"/>
              <p:cNvSpPr/>
              <p:nvPr/>
            </p:nvSpPr>
            <p:spPr>
              <a:xfrm>
                <a:off x="5492930" y="1533537"/>
                <a:ext cx="4081598" cy="11260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130" tIns="24130" rIns="24130" bIns="24130" numCol="1" spcCol="1270" anchor="ctr" anchorCtr="0">
                <a:noAutofit/>
              </a:bodyPr>
              <a:lstStyle/>
              <a:p>
                <a:pPr algn="ctr" defTabSz="1970504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800" b="1" dirty="0">
                    <a:ln w="12700">
                      <a:solidFill>
                        <a:schemeClr val="accent5"/>
                      </a:solidFill>
                      <a:prstDash val="solid"/>
                    </a:ln>
                    <a:pattFill prst="ltDnDiag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rPr>
                  <a:t>QCL</a:t>
                </a:r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15183040" y="5003853"/>
              <a:ext cx="6955477" cy="2442448"/>
              <a:chOff x="9518843" y="50778"/>
              <a:chExt cx="6955477" cy="2442448"/>
            </a:xfrm>
          </p:grpSpPr>
          <p:sp>
            <p:nvSpPr>
              <p:cNvPr id="257" name="Round Same Side Corner Rectangle 256"/>
              <p:cNvSpPr/>
              <p:nvPr/>
            </p:nvSpPr>
            <p:spPr>
              <a:xfrm rot="5400000">
                <a:off x="11792981" y="-2101576"/>
                <a:ext cx="2442448" cy="6747155"/>
              </a:xfrm>
              <a:prstGeom prst="round2SameRect">
                <a:avLst/>
              </a:prstGeom>
              <a:solidFill>
                <a:schemeClr val="lt1">
                  <a:hueOff val="0"/>
                  <a:satOff val="0"/>
                  <a:lumOff val="0"/>
                  <a:alpha val="50000"/>
                </a:schemeClr>
              </a:solidFill>
            </p:spPr>
            <p:style>
              <a:lnRef idx="1">
                <a:schemeClr val="accent4">
                  <a:shade val="5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8" name="Round Same Side Corner Rectangle 6"/>
              <p:cNvSpPr/>
              <p:nvPr/>
            </p:nvSpPr>
            <p:spPr>
              <a:xfrm>
                <a:off x="9518843" y="220757"/>
                <a:ext cx="6955477" cy="22039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0688" tIns="15240" rIns="15240" bIns="15240" numCol="1" spcCol="1270" anchor="ctr" anchorCtr="0">
                <a:noAutofit/>
              </a:bodyPr>
              <a:lstStyle/>
              <a:p>
                <a:pPr marL="266685" lvl="1" indent="-266685" defTabSz="1244529">
                  <a:lnSpc>
                    <a:spcPct val="90000"/>
                  </a:lnSpc>
                  <a:spcAft>
                    <a:spcPct val="15000"/>
                  </a:spcAft>
                  <a:buChar char="••"/>
                </a:pPr>
                <a:r>
                  <a:rPr lang="en-US" sz="1400" dirty="0" smtClean="0">
                    <a:latin typeface="Arial"/>
                  </a:rPr>
                  <a:t>EC-QCL produced by Daylight Solutions, Inc.</a:t>
                </a:r>
                <a:endParaRPr lang="en-US" sz="1400" dirty="0" smtClean="0"/>
              </a:p>
              <a:p>
                <a:pPr marL="266685" lvl="1" indent="-266685" defTabSz="1244529">
                  <a:lnSpc>
                    <a:spcPct val="90000"/>
                  </a:lnSpc>
                  <a:spcAft>
                    <a:spcPct val="15000"/>
                  </a:spcAft>
                  <a:buChar char="••"/>
                </a:pPr>
                <a:r>
                  <a:rPr lang="en-US" sz="1400" dirty="0" smtClean="0">
                    <a:latin typeface="Arial"/>
                  </a:rPr>
                  <a:t>Light pulsed at 55 kHz</a:t>
                </a:r>
                <a:r>
                  <a:rPr lang="en-US" sz="1400" dirty="0" smtClean="0"/>
                  <a:t> with </a:t>
                </a:r>
                <a:r>
                  <a:rPr lang="en-US" sz="1400" dirty="0" smtClean="0">
                    <a:latin typeface="Arial"/>
                  </a:rPr>
                  <a:t>duty cycle of 1%</a:t>
                </a:r>
                <a:endParaRPr lang="en-US" sz="1400" dirty="0" smtClean="0"/>
              </a:p>
              <a:p>
                <a:pPr marL="266685" lvl="1" indent="-266685" defTabSz="1244529">
                  <a:lnSpc>
                    <a:spcPct val="90000"/>
                  </a:lnSpc>
                  <a:spcAft>
                    <a:spcPct val="15000"/>
                  </a:spcAft>
                  <a:buChar char="••"/>
                </a:pPr>
                <a:r>
                  <a:rPr lang="en-US" sz="1400" dirty="0" smtClean="0">
                    <a:latin typeface="Arial"/>
                  </a:rPr>
                  <a:t>Scanned between 1020–1220 cm</a:t>
                </a:r>
                <a:r>
                  <a:rPr lang="en-US" sz="1400" baseline="30000" dirty="0" smtClean="0">
                    <a:latin typeface="Arial"/>
                  </a:rPr>
                  <a:t>-1</a:t>
                </a:r>
                <a:endParaRPr lang="en-US" sz="1400" dirty="0"/>
              </a:p>
            </p:txBody>
          </p:sp>
        </p:grpSp>
        <p:grpSp>
          <p:nvGrpSpPr>
            <p:cNvPr id="239" name="Group 238"/>
            <p:cNvGrpSpPr/>
            <p:nvPr/>
          </p:nvGrpSpPr>
          <p:grpSpPr>
            <a:xfrm>
              <a:off x="11157131" y="7108036"/>
              <a:ext cx="4081597" cy="4365383"/>
              <a:chOff x="5492934" y="2154961"/>
              <a:chExt cx="4081597" cy="4365383"/>
            </a:xfrm>
          </p:grpSpPr>
          <p:sp>
            <p:nvSpPr>
              <p:cNvPr id="255" name="Chevron 254"/>
              <p:cNvSpPr/>
              <p:nvPr/>
            </p:nvSpPr>
            <p:spPr>
              <a:xfrm rot="5400000">
                <a:off x="5340970" y="2366301"/>
                <a:ext cx="4365383" cy="3942704"/>
              </a:xfrm>
              <a:prstGeom prst="chevron">
                <a:avLst/>
              </a:prstGeom>
              <a:solidFill>
                <a:srgbClr val="FFC000"/>
              </a:solidFill>
            </p:spPr>
            <p:style>
              <a:lnRef idx="1">
                <a:schemeClr val="accent4">
                  <a:shade val="50000"/>
                  <a:hueOff val="0"/>
                  <a:satOff val="0"/>
                  <a:lumOff val="35070"/>
                  <a:alphaOff val="0"/>
                </a:schemeClr>
              </a:lnRef>
              <a:fillRef idx="3">
                <a:schemeClr val="accent4">
                  <a:shade val="50000"/>
                  <a:hueOff val="0"/>
                  <a:satOff val="0"/>
                  <a:lumOff val="35070"/>
                  <a:alphaOff val="0"/>
                </a:schemeClr>
              </a:fillRef>
              <a:effectRef idx="2">
                <a:schemeClr val="accent4">
                  <a:shade val="50000"/>
                  <a:hueOff val="0"/>
                  <a:satOff val="0"/>
                  <a:lumOff val="3507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6" name="Chevron 8"/>
              <p:cNvSpPr/>
              <p:nvPr/>
            </p:nvSpPr>
            <p:spPr>
              <a:xfrm>
                <a:off x="5492934" y="3969919"/>
                <a:ext cx="4081597" cy="134386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130" tIns="24130" rIns="24130" bIns="24130" numCol="1" spcCol="1270" anchor="ctr" anchorCtr="0">
                <a:noAutofit/>
              </a:bodyPr>
              <a:lstStyle/>
              <a:p>
                <a:pPr algn="ctr" defTabSz="1970504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400" b="1" dirty="0">
                    <a:ln w="12700">
                      <a:solidFill>
                        <a:schemeClr val="accent5"/>
                      </a:solidFill>
                      <a:prstDash val="solid"/>
                    </a:ln>
                    <a:pattFill prst="ltDnDiag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rPr>
                  <a:t>Integrating Sphere</a:t>
                </a:r>
              </a:p>
            </p:txBody>
          </p:sp>
        </p:grpSp>
        <p:grpSp>
          <p:nvGrpSpPr>
            <p:cNvPr id="240" name="Group 239"/>
            <p:cNvGrpSpPr/>
            <p:nvPr/>
          </p:nvGrpSpPr>
          <p:grpSpPr>
            <a:xfrm>
              <a:off x="15191831" y="7715807"/>
              <a:ext cx="6860149" cy="2442448"/>
              <a:chOff x="9527634" y="2762732"/>
              <a:chExt cx="6860149" cy="2442448"/>
            </a:xfrm>
          </p:grpSpPr>
          <p:sp>
            <p:nvSpPr>
              <p:cNvPr id="253" name="Round Same Side Corner Rectangle 252"/>
              <p:cNvSpPr/>
              <p:nvPr/>
            </p:nvSpPr>
            <p:spPr>
              <a:xfrm rot="5400000">
                <a:off x="11792982" y="610378"/>
                <a:ext cx="2442448" cy="6747155"/>
              </a:xfrm>
              <a:prstGeom prst="round2SameRect">
                <a:avLst/>
              </a:prstGeom>
              <a:solidFill>
                <a:schemeClr val="lt1">
                  <a:hueOff val="0"/>
                  <a:satOff val="0"/>
                  <a:lumOff val="0"/>
                  <a:alpha val="51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>
                  <a:shade val="50000"/>
                  <a:hueOff val="0"/>
                  <a:satOff val="0"/>
                  <a:lumOff val="3507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4" name="Round Same Side Corner Rectangle 10"/>
              <p:cNvSpPr/>
              <p:nvPr/>
            </p:nvSpPr>
            <p:spPr>
              <a:xfrm>
                <a:off x="9527634" y="2903110"/>
                <a:ext cx="6729581" cy="22039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0688" tIns="15240" rIns="15240" bIns="15240" numCol="1" spcCol="1270" anchor="ctr" anchorCtr="0">
                <a:noAutofit/>
              </a:bodyPr>
              <a:lstStyle/>
              <a:p>
                <a:pPr marL="266685" lvl="1" indent="-266685" defTabSz="1244529">
                  <a:lnSpc>
                    <a:spcPct val="90000"/>
                  </a:lnSpc>
                  <a:spcAft>
                    <a:spcPct val="15000"/>
                  </a:spcAft>
                  <a:buChar char="••"/>
                </a:pPr>
                <a:r>
                  <a:rPr lang="en-US" sz="1400" dirty="0">
                    <a:latin typeface="Arial"/>
                  </a:rPr>
                  <a:t>Gold coated</a:t>
                </a:r>
                <a:endParaRPr lang="en-US" sz="1400" dirty="0"/>
              </a:p>
              <a:p>
                <a:pPr marL="266685" lvl="1" indent="-266685" defTabSz="1244529">
                  <a:lnSpc>
                    <a:spcPct val="90000"/>
                  </a:lnSpc>
                  <a:spcAft>
                    <a:spcPct val="15000"/>
                  </a:spcAft>
                  <a:buChar char="••"/>
                </a:pPr>
                <a:r>
                  <a:rPr lang="en-US" sz="1400" dirty="0">
                    <a:latin typeface="Arial"/>
                  </a:rPr>
                  <a:t>Sphere diameter of 7.62 cm</a:t>
                </a:r>
                <a:endParaRPr lang="en-US" sz="1400" dirty="0"/>
              </a:p>
              <a:p>
                <a:pPr marL="266685" lvl="1" indent="-266685" defTabSz="1244529">
                  <a:lnSpc>
                    <a:spcPct val="90000"/>
                  </a:lnSpc>
                  <a:spcAft>
                    <a:spcPct val="15000"/>
                  </a:spcAft>
                  <a:buChar char="••"/>
                </a:pPr>
                <a:r>
                  <a:rPr lang="en-US" sz="1400" dirty="0">
                    <a:latin typeface="Arial"/>
                  </a:rPr>
                  <a:t>Port diameters: Input -&gt; 3 cm, </a:t>
                </a:r>
                <a:r>
                  <a:rPr lang="en-US" sz="1400" dirty="0"/>
                  <a:t>sample -&gt; 2.5 cm, output -&gt; 1.5 cm</a:t>
                </a:r>
              </a:p>
            </p:txBody>
          </p:sp>
        </p:grpSp>
        <p:grpSp>
          <p:nvGrpSpPr>
            <p:cNvPr id="241" name="Group 240"/>
            <p:cNvGrpSpPr/>
            <p:nvPr/>
          </p:nvGrpSpPr>
          <p:grpSpPr>
            <a:xfrm>
              <a:off x="11161737" y="9824791"/>
              <a:ext cx="4076992" cy="4261448"/>
              <a:chOff x="5497540" y="4871716"/>
              <a:chExt cx="4076992" cy="4261448"/>
            </a:xfrm>
          </p:grpSpPr>
          <p:sp>
            <p:nvSpPr>
              <p:cNvPr id="251" name="Chevron 250"/>
              <p:cNvSpPr/>
              <p:nvPr/>
            </p:nvSpPr>
            <p:spPr>
              <a:xfrm rot="5400000">
                <a:off x="5392936" y="5031086"/>
                <a:ext cx="4261448" cy="3942707"/>
              </a:xfrm>
              <a:prstGeom prst="chevron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>
                  <a:shade val="50000"/>
                  <a:hueOff val="0"/>
                  <a:satOff val="0"/>
                  <a:lumOff val="70141"/>
                  <a:alphaOff val="0"/>
                </a:schemeClr>
              </a:lnRef>
              <a:fillRef idx="3">
                <a:schemeClr val="accent4">
                  <a:shade val="50000"/>
                  <a:hueOff val="0"/>
                  <a:satOff val="0"/>
                  <a:lumOff val="70141"/>
                  <a:alphaOff val="0"/>
                </a:schemeClr>
              </a:fillRef>
              <a:effectRef idx="2">
                <a:schemeClr val="accent4">
                  <a:shade val="50000"/>
                  <a:hueOff val="0"/>
                  <a:satOff val="0"/>
                  <a:lumOff val="70141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2" name="Chevron 12"/>
              <p:cNvSpPr/>
              <p:nvPr/>
            </p:nvSpPr>
            <p:spPr>
              <a:xfrm>
                <a:off x="5497540" y="6670862"/>
                <a:ext cx="4076992" cy="93535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130" tIns="24130" rIns="24130" bIns="24130" numCol="1" spcCol="1270" anchor="ctr" anchorCtr="0">
                <a:noAutofit/>
              </a:bodyPr>
              <a:lstStyle/>
              <a:p>
                <a:pPr algn="ctr" defTabSz="1970504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800" b="1" dirty="0">
                    <a:ln w="12700">
                      <a:solidFill>
                        <a:schemeClr val="accent5"/>
                      </a:solidFill>
                      <a:prstDash val="solid"/>
                    </a:ln>
                    <a:pattFill prst="ltDnDiag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rPr>
                  <a:t>Detector</a:t>
                </a:r>
              </a:p>
            </p:txBody>
          </p:sp>
        </p:grpSp>
        <p:grpSp>
          <p:nvGrpSpPr>
            <p:cNvPr id="242" name="Group 241"/>
            <p:cNvGrpSpPr/>
            <p:nvPr/>
          </p:nvGrpSpPr>
          <p:grpSpPr>
            <a:xfrm>
              <a:off x="15183040" y="10472185"/>
              <a:ext cx="6868941" cy="2442448"/>
              <a:chOff x="9518843" y="5519110"/>
              <a:chExt cx="6868941" cy="2442448"/>
            </a:xfrm>
          </p:grpSpPr>
          <p:sp>
            <p:nvSpPr>
              <p:cNvPr id="249" name="Round Same Side Corner Rectangle 248"/>
              <p:cNvSpPr/>
              <p:nvPr/>
            </p:nvSpPr>
            <p:spPr>
              <a:xfrm rot="5400000">
                <a:off x="11792982" y="3366756"/>
                <a:ext cx="2442448" cy="6747156"/>
              </a:xfrm>
              <a:prstGeom prst="round2SameRect">
                <a:avLst/>
              </a:prstGeom>
              <a:solidFill>
                <a:schemeClr val="lt1">
                  <a:hueOff val="0"/>
                  <a:satOff val="0"/>
                  <a:lumOff val="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>
                  <a:shade val="50000"/>
                  <a:hueOff val="0"/>
                  <a:satOff val="0"/>
                  <a:lumOff val="70141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0" name="Round Same Side Corner Rectangle 14"/>
              <p:cNvSpPr/>
              <p:nvPr/>
            </p:nvSpPr>
            <p:spPr>
              <a:xfrm>
                <a:off x="9518843" y="5682764"/>
                <a:ext cx="6813254" cy="22039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0688" tIns="15240" rIns="15240" bIns="15240" numCol="1" spcCol="1270" anchor="ctr" anchorCtr="0">
                <a:noAutofit/>
              </a:bodyPr>
              <a:lstStyle/>
              <a:p>
                <a:pPr marL="266685" lvl="1" indent="-266685" defTabSz="1244529">
                  <a:lnSpc>
                    <a:spcPct val="90000"/>
                  </a:lnSpc>
                  <a:spcAft>
                    <a:spcPct val="15000"/>
                  </a:spcAft>
                  <a:buChar char="••"/>
                </a:pPr>
                <a:r>
                  <a:rPr lang="en-US" sz="1400" dirty="0">
                    <a:latin typeface="Arial"/>
                    <a:cs typeface="Arial"/>
                  </a:rPr>
                  <a:t>TE </a:t>
                </a:r>
                <a:r>
                  <a:rPr lang="en-US" sz="1400" dirty="0" smtClean="0">
                    <a:latin typeface="Arial"/>
                    <a:cs typeface="Arial"/>
                  </a:rPr>
                  <a:t>cooled MCT detector</a:t>
                </a:r>
                <a:endParaRPr lang="en-US" sz="1400" dirty="0"/>
              </a:p>
              <a:p>
                <a:pPr marL="266685" lvl="1" indent="-266685" defTabSz="1244529">
                  <a:lnSpc>
                    <a:spcPct val="90000"/>
                  </a:lnSpc>
                  <a:spcAft>
                    <a:spcPct val="15000"/>
                  </a:spcAft>
                  <a:buChar char="••"/>
                </a:pPr>
                <a:r>
                  <a:rPr lang="en-US" sz="1400" dirty="0">
                    <a:latin typeface="Arial"/>
                    <a:cs typeface="Arial"/>
                  </a:rPr>
                  <a:t>Mobile</a:t>
                </a:r>
              </a:p>
              <a:p>
                <a:pPr marL="266685" lvl="1" indent="-266685" defTabSz="1244529">
                  <a:lnSpc>
                    <a:spcPct val="90000"/>
                  </a:lnSpc>
                  <a:spcAft>
                    <a:spcPct val="15000"/>
                  </a:spcAft>
                  <a:buChar char="••"/>
                </a:pPr>
                <a:r>
                  <a:rPr lang="en-US" sz="1400" dirty="0">
                    <a:latin typeface="Arial"/>
                    <a:cs typeface="Arial"/>
                  </a:rPr>
                  <a:t>Specific </a:t>
                </a:r>
                <a:r>
                  <a:rPr lang="en-US" sz="1400" dirty="0" err="1">
                    <a:latin typeface="Arial"/>
                    <a:cs typeface="Arial"/>
                  </a:rPr>
                  <a:t>detectivity</a:t>
                </a:r>
                <a:r>
                  <a:rPr lang="en-US" sz="1400" dirty="0">
                    <a:latin typeface="Arial"/>
                    <a:cs typeface="Arial"/>
                  </a:rPr>
                  <a:t> of 10</a:t>
                </a:r>
                <a:r>
                  <a:rPr lang="en-US" sz="1400" baseline="30000" dirty="0">
                    <a:latin typeface="Arial"/>
                    <a:cs typeface="Arial"/>
                  </a:rPr>
                  <a:t>9</a:t>
                </a:r>
              </a:p>
            </p:txBody>
          </p:sp>
        </p:grpSp>
        <p:grpSp>
          <p:nvGrpSpPr>
            <p:cNvPr id="243" name="Group 242"/>
            <p:cNvGrpSpPr/>
            <p:nvPr/>
          </p:nvGrpSpPr>
          <p:grpSpPr>
            <a:xfrm>
              <a:off x="11157127" y="12432479"/>
              <a:ext cx="4081599" cy="4582412"/>
              <a:chOff x="5492930" y="7479404"/>
              <a:chExt cx="4081599" cy="4582412"/>
            </a:xfrm>
          </p:grpSpPr>
          <p:sp>
            <p:nvSpPr>
              <p:cNvPr id="247" name="Chevron 246"/>
              <p:cNvSpPr/>
              <p:nvPr/>
            </p:nvSpPr>
            <p:spPr>
              <a:xfrm rot="5400000">
                <a:off x="5243587" y="7788125"/>
                <a:ext cx="4582412" cy="3964969"/>
              </a:xfrm>
              <a:prstGeom prst="chevron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>
                  <a:shade val="50000"/>
                  <a:hueOff val="0"/>
                  <a:satOff val="0"/>
                  <a:lumOff val="35070"/>
                  <a:alphaOff val="0"/>
                </a:schemeClr>
              </a:lnRef>
              <a:fillRef idx="3">
                <a:schemeClr val="accent4">
                  <a:shade val="50000"/>
                  <a:hueOff val="0"/>
                  <a:satOff val="0"/>
                  <a:lumOff val="35070"/>
                  <a:alphaOff val="0"/>
                </a:schemeClr>
              </a:fillRef>
              <a:effectRef idx="2">
                <a:schemeClr val="accent4">
                  <a:shade val="50000"/>
                  <a:hueOff val="0"/>
                  <a:satOff val="0"/>
                  <a:lumOff val="3507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48" name="Chevron 16"/>
              <p:cNvSpPr/>
              <p:nvPr/>
            </p:nvSpPr>
            <p:spPr>
              <a:xfrm>
                <a:off x="5492930" y="9386846"/>
                <a:ext cx="4081599" cy="126519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130" tIns="24130" rIns="24130" bIns="24130" numCol="1" spcCol="1270" anchor="ctr" anchorCtr="0">
                <a:noAutofit/>
              </a:bodyPr>
              <a:lstStyle/>
              <a:p>
                <a:pPr algn="ctr" defTabSz="1970504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800" b="1" dirty="0">
                    <a:ln w="12700">
                      <a:solidFill>
                        <a:schemeClr val="accent5"/>
                      </a:solidFill>
                      <a:prstDash val="solid"/>
                    </a:ln>
                    <a:pattFill prst="ltDnDiag">
                      <a:fgClr>
                        <a:schemeClr val="accent5">
                          <a:lumMod val="60000"/>
                          <a:lumOff val="40000"/>
                        </a:schemeClr>
                      </a:fgClr>
                      <a:bgClr>
                        <a:schemeClr val="bg1"/>
                      </a:bgClr>
                    </a:pattFill>
                  </a:rPr>
                  <a:t>Spectral Analysis</a:t>
                </a:r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15183041" y="13228561"/>
              <a:ext cx="6868940" cy="2442448"/>
              <a:chOff x="9518844" y="8275486"/>
              <a:chExt cx="6868940" cy="2442448"/>
            </a:xfrm>
          </p:grpSpPr>
          <p:sp>
            <p:nvSpPr>
              <p:cNvPr id="245" name="Round Same Side Corner Rectangle 244"/>
              <p:cNvSpPr/>
              <p:nvPr/>
            </p:nvSpPr>
            <p:spPr>
              <a:xfrm rot="5400000">
                <a:off x="11792980" y="6123130"/>
                <a:ext cx="2442448" cy="6747160"/>
              </a:xfrm>
              <a:prstGeom prst="round2SameRect">
                <a:avLst/>
              </a:prstGeom>
              <a:solidFill>
                <a:schemeClr val="lt1">
                  <a:hueOff val="0"/>
                  <a:satOff val="0"/>
                  <a:lumOff val="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>
                  <a:shade val="50000"/>
                  <a:hueOff val="0"/>
                  <a:satOff val="0"/>
                  <a:lumOff val="3507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6" name="Round Same Side Corner Rectangle 18"/>
              <p:cNvSpPr/>
              <p:nvPr/>
            </p:nvSpPr>
            <p:spPr>
              <a:xfrm>
                <a:off x="9518844" y="8394719"/>
                <a:ext cx="6768465" cy="22039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0688" tIns="15240" rIns="15240" bIns="15240" numCol="1" spcCol="1270" anchor="ctr" anchorCtr="0">
                <a:noAutofit/>
              </a:bodyPr>
              <a:lstStyle/>
              <a:p>
                <a:pPr marL="266685" lvl="1" indent="-266685" defTabSz="1244529">
                  <a:lnSpc>
                    <a:spcPct val="90000"/>
                  </a:lnSpc>
                  <a:spcAft>
                    <a:spcPct val="15000"/>
                  </a:spcAft>
                  <a:buChar char="••"/>
                </a:pPr>
                <a:r>
                  <a:rPr lang="en-US" sz="1400" dirty="0"/>
                  <a:t>Partial least squares regression</a:t>
                </a:r>
              </a:p>
              <a:p>
                <a:pPr marL="266685" lvl="1" indent="-266685" defTabSz="1244529">
                  <a:lnSpc>
                    <a:spcPct val="90000"/>
                  </a:lnSpc>
                  <a:spcAft>
                    <a:spcPct val="15000"/>
                  </a:spcAft>
                  <a:buChar char="••"/>
                </a:pPr>
                <a:r>
                  <a:rPr lang="en-US" sz="1400" dirty="0">
                    <a:latin typeface="Arial"/>
                    <a:cs typeface="Arial"/>
                  </a:rPr>
                  <a:t>Accuracy increases with number of calibrations</a:t>
                </a:r>
                <a:endParaRPr lang="en-US" sz="1400" dirty="0"/>
              </a:p>
              <a:p>
                <a:pPr marL="266685" lvl="1" indent="-266685" defTabSz="1244529">
                  <a:lnSpc>
                    <a:spcPct val="90000"/>
                  </a:lnSpc>
                  <a:spcAft>
                    <a:spcPct val="15000"/>
                  </a:spcAft>
                  <a:buChar char="••"/>
                </a:pPr>
                <a:r>
                  <a:rPr lang="en-US" sz="1400" dirty="0">
                    <a:cs typeface="Arial"/>
                  </a:rPr>
                  <a:t>Depends on linearly proportional metrics</a:t>
                </a:r>
                <a:endParaRPr lang="en-US" sz="1400" dirty="0">
                  <a:latin typeface="Arial"/>
                  <a:cs typeface="Arial"/>
                </a:endParaRPr>
              </a:p>
            </p:txBody>
          </p:sp>
        </p:grpSp>
      </p:grpSp>
      <p:pic>
        <p:nvPicPr>
          <p:cNvPr id="261" name="Picture 260" descr="IMG_0020.JPG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8" r="8452"/>
          <a:stretch/>
        </p:blipFill>
        <p:spPr>
          <a:xfrm rot="5400000">
            <a:off x="1841407" y="16394535"/>
            <a:ext cx="1938274" cy="2211375"/>
          </a:xfrm>
          <a:prstGeom prst="round2DiagRect">
            <a:avLst>
              <a:gd name="adj1" fmla="val 0"/>
              <a:gd name="adj2" fmla="val 0"/>
            </a:avLst>
          </a:prstGeom>
          <a:ln w="7620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263" name="Picture 262" descr="IMG_0026.JP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4" t="6164" r="1370" b="8219"/>
          <a:stretch/>
        </p:blipFill>
        <p:spPr>
          <a:xfrm rot="5400000">
            <a:off x="686882" y="18241359"/>
            <a:ext cx="2301569" cy="2230201"/>
          </a:xfrm>
          <a:prstGeom prst="rect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4" name="Picture 263" descr="IMG_0023.JP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r="9402"/>
          <a:stretch/>
        </p:blipFill>
        <p:spPr>
          <a:xfrm rot="5400000">
            <a:off x="1932878" y="19880217"/>
            <a:ext cx="1825720" cy="2225097"/>
          </a:xfrm>
          <a:prstGeom prst="rect">
            <a:avLst/>
          </a:prstGeom>
          <a:ln w="762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2" name="Rectangle 91"/>
          <p:cNvSpPr/>
          <p:nvPr/>
        </p:nvSpPr>
        <p:spPr bwMode="auto">
          <a:xfrm>
            <a:off x="619325" y="22115752"/>
            <a:ext cx="3367231" cy="1663316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3" name="Rectangle 272"/>
          <p:cNvSpPr/>
          <p:nvPr/>
        </p:nvSpPr>
        <p:spPr bwMode="auto">
          <a:xfrm>
            <a:off x="649514" y="22091312"/>
            <a:ext cx="2906864" cy="452062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665446" y="22105789"/>
            <a:ext cx="3363480" cy="16732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1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GUI started up and populated with data</a:t>
            </a:r>
            <a:endParaRPr lang="en-US" sz="12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1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Number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spectral runs are taken</a:t>
            </a:r>
            <a:endParaRPr lang="en-US" sz="12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1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Various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statistical analyses applied:</a:t>
            </a:r>
            <a:endParaRPr lang="en-US" sz="12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1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- Wavelet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</a:t>
            </a:r>
          </a:p>
          <a:p>
            <a:pPr marL="0" marR="0" lvl="1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- </a:t>
            </a:r>
            <a:r>
              <a:rPr lang="en-US" sz="1200" dirty="0" err="1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Savitzky-Golay</a:t>
            </a: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Filtering with Differentiation</a:t>
            </a:r>
          </a:p>
          <a:p>
            <a:pPr marL="0" marR="0" lvl="1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- Machine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 Prediction Algorithm</a:t>
            </a:r>
          </a:p>
          <a:p>
            <a:pPr marL="0" marR="0" lvl="1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Final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predicted glucose concentration </a:t>
            </a:r>
            <a:endParaRPr lang="en-US" sz="1200" dirty="0" smtClean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1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obtained</a:t>
            </a:r>
            <a:endParaRPr lang="en-US" sz="12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5" name="Rectangle 274"/>
          <p:cNvSpPr/>
          <p:nvPr/>
        </p:nvSpPr>
        <p:spPr>
          <a:xfrm>
            <a:off x="7487853" y="12815231"/>
            <a:ext cx="215175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The backscattered light </a:t>
            </a:r>
            <a:r>
              <a:rPr lang="en-US" sz="2000" dirty="0" smtClean="0">
                <a:latin typeface="Times" panose="02020603050405020304" pitchFamily="18" charset="0"/>
                <a:cs typeface="Times" panose="02020603050405020304" pitchFamily="18" charset="0"/>
              </a:rPr>
              <a:t>from human wrist is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collected by an integrating sphere and directed into a TE-cooled </a:t>
            </a:r>
            <a:r>
              <a:rPr lang="en-US" sz="2000" dirty="0" smtClean="0">
                <a:latin typeface="Times" panose="02020603050405020304" pitchFamily="18" charset="0"/>
                <a:cs typeface="Times" panose="02020603050405020304" pitchFamily="18" charset="0"/>
              </a:rPr>
              <a:t>detector. The signal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from the </a:t>
            </a:r>
            <a:r>
              <a:rPr lang="en-US" sz="2000" dirty="0" smtClean="0">
                <a:latin typeface="Times" panose="02020603050405020304" pitchFamily="18" charset="0"/>
                <a:cs typeface="Times" panose="02020603050405020304" pitchFamily="18" charset="0"/>
              </a:rPr>
              <a:t>detector is used to predict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the concentration of glucose in the subject’s </a:t>
            </a:r>
            <a:r>
              <a:rPr lang="en-US" sz="2000" dirty="0" smtClean="0">
                <a:latin typeface="Times" panose="02020603050405020304" pitchFamily="18" charset="0"/>
                <a:cs typeface="Times" panose="02020603050405020304" pitchFamily="18" charset="0"/>
              </a:rPr>
              <a:t>blood.</a:t>
            </a: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62792" y="20286137"/>
            <a:ext cx="91353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- Optimize and miniaturize the three key components and place in mobile </a:t>
            </a:r>
          </a:p>
          <a:p>
            <a:pPr algn="just"/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  case for clinical trials to 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increase the throughput and mobility</a:t>
            </a:r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algn="just"/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endParaRPr lang="en-US" sz="2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endParaRPr lang="en-US" sz="2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- Integrate the code for real-time data analysis into GUI to produce the</a:t>
            </a:r>
          </a:p>
          <a:p>
            <a:pPr algn="just"/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  scattering data along with the prediction in minimal time</a:t>
            </a:r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- Soon, we 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hope to bring our mobile sensor into clinical trials </a:t>
            </a:r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at</a:t>
            </a:r>
          </a:p>
          <a:p>
            <a:pPr algn="just"/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  diagnostic labs 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to obtain datasets from diabetic users</a:t>
            </a:r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28259758" y="21166526"/>
            <a:ext cx="6128211" cy="1244721"/>
            <a:chOff x="25823333" y="18316220"/>
            <a:chExt cx="9793111" cy="2156182"/>
          </a:xfrm>
        </p:grpSpPr>
        <p:pic>
          <p:nvPicPr>
            <p:cNvPr id="96" name="Picture 95"/>
            <p:cNvPicPr>
              <a:picLocks noChangeAspect="1"/>
            </p:cNvPicPr>
            <p:nvPr/>
          </p:nvPicPr>
          <p:blipFill rotWithShape="1"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37" t="13350" r="63517" b="39100"/>
            <a:stretch/>
          </p:blipFill>
          <p:spPr>
            <a:xfrm>
              <a:off x="25823333" y="18316220"/>
              <a:ext cx="2765778" cy="21511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 rotWithShape="1"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722" t="13350" r="32231" b="34927"/>
            <a:stretch/>
          </p:blipFill>
          <p:spPr>
            <a:xfrm>
              <a:off x="30282443" y="18327510"/>
              <a:ext cx="1608668" cy="21448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 rotWithShape="1"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583" t="20001" r="3044" b="45825"/>
            <a:stretch/>
          </p:blipFill>
          <p:spPr>
            <a:xfrm>
              <a:off x="33584443" y="18316222"/>
              <a:ext cx="2032001" cy="21481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9" name="Right Arrow 98"/>
            <p:cNvSpPr/>
            <p:nvPr/>
          </p:nvSpPr>
          <p:spPr bwMode="auto">
            <a:xfrm>
              <a:off x="32114069" y="19021778"/>
              <a:ext cx="1272822" cy="745070"/>
            </a:xfrm>
            <a:prstGeom prst="rightArrow">
              <a:avLst/>
            </a:prstGeom>
            <a:solidFill>
              <a:srgbClr val="FF9900">
                <a:alpha val="38000"/>
              </a:srgb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2820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" name="Right Arrow 99"/>
            <p:cNvSpPr/>
            <p:nvPr/>
          </p:nvSpPr>
          <p:spPr bwMode="auto">
            <a:xfrm>
              <a:off x="28823356" y="19004844"/>
              <a:ext cx="1272822" cy="745070"/>
            </a:xfrm>
            <a:prstGeom prst="rightArrow">
              <a:avLst/>
            </a:prstGeom>
            <a:solidFill>
              <a:srgbClr val="FF9900">
                <a:alpha val="38000"/>
              </a:srgb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2820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18"/>
          <a:srcRect l="10431" t="12690" r="77211" b="25699"/>
          <a:stretch/>
        </p:blipFill>
        <p:spPr>
          <a:xfrm>
            <a:off x="27225702" y="7402227"/>
            <a:ext cx="2590649" cy="7265078"/>
          </a:xfrm>
          <a:prstGeom prst="rect">
            <a:avLst/>
          </a:prstGeom>
          <a:ln w="76200">
            <a:solidFill>
              <a:srgbClr val="0000FF"/>
            </a:solidFill>
          </a:ln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19"/>
          <a:srcRect l="10699" t="15333" r="78880" b="74816"/>
          <a:stretch/>
        </p:blipFill>
        <p:spPr>
          <a:xfrm>
            <a:off x="32228706" y="7373025"/>
            <a:ext cx="3574893" cy="1900939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277209" y="11272677"/>
            <a:ext cx="2006948" cy="73869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288972" y="11270453"/>
            <a:ext cx="2006948" cy="73892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8" name="Rectangle 107"/>
          <p:cNvSpPr/>
          <p:nvPr/>
        </p:nvSpPr>
        <p:spPr>
          <a:xfrm>
            <a:off x="30729189" y="18677053"/>
            <a:ext cx="5316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Current Python code in use for the clinical GUI. It measures less than 400 lines and performs all the functions of the prior long </a:t>
            </a:r>
            <a:r>
              <a:rPr lang="en-US" sz="14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MatLab</a:t>
            </a:r>
            <a:r>
              <a:rPr lang="en-US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Code.</a:t>
            </a: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30039367" y="9746275"/>
            <a:ext cx="634109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Prior </a:t>
            </a:r>
            <a:r>
              <a:rPr lang="en-GB" sz="2200" dirty="0" err="1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GB" sz="22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 contained functions compatible with currently defunct systems and was not properly maintained with comments and </a:t>
            </a:r>
            <a:r>
              <a:rPr lang="en-GB" sz="2200" dirty="0" smtClean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endParaRPr lang="en-GB" sz="22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7016581" y="16525650"/>
            <a:ext cx="41688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Rewritten code in Python </a:t>
            </a:r>
            <a:r>
              <a:rPr lang="en-GB" sz="2000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allowed </a:t>
            </a:r>
            <a:r>
              <a:rPr lang="en-GB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for:</a:t>
            </a:r>
          </a:p>
          <a:p>
            <a:pPr marL="457200" indent="-457200">
              <a:buFontTx/>
              <a:buChar char="-"/>
            </a:pPr>
            <a:r>
              <a:rPr lang="en-GB" sz="2000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rior </a:t>
            </a:r>
            <a:r>
              <a:rPr lang="en-GB" sz="2000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defunct functions to be </a:t>
            </a:r>
            <a:r>
              <a:rPr lang="en-GB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removed</a:t>
            </a:r>
          </a:p>
          <a:p>
            <a:pPr marL="457200" indent="-457200">
              <a:buFontTx/>
              <a:buChar char="-"/>
            </a:pPr>
            <a:r>
              <a:rPr lang="en-GB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Structure </a:t>
            </a:r>
            <a:r>
              <a:rPr lang="en-GB" sz="2000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within the code to be </a:t>
            </a:r>
            <a:r>
              <a:rPr lang="en-GB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established with comments</a:t>
            </a:r>
            <a:endParaRPr lang="en-GB" sz="2000" dirty="0">
              <a:solidFill>
                <a:srgbClr val="00B05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en-GB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additional </a:t>
            </a:r>
            <a:r>
              <a:rPr lang="en-GB" sz="2000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libraries associated with python to be </a:t>
            </a:r>
            <a:r>
              <a:rPr lang="en-GB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utilized   (ex. </a:t>
            </a:r>
            <a:r>
              <a:rPr lang="en-GB" sz="2000" dirty="0" err="1" smtClean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GB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GUI library)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29990492" y="8062510"/>
            <a:ext cx="2066284" cy="70567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057217" y="14790503"/>
            <a:ext cx="3333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</a:rPr>
              <a:t>MatLab</a:t>
            </a:r>
            <a:r>
              <a:rPr lang="en-US" sz="2400" dirty="0" smtClean="0">
                <a:solidFill>
                  <a:srgbClr val="FF0000"/>
                </a:solidFill>
              </a:rPr>
              <a:t> files needed prior to conversion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19388" y="9290826"/>
            <a:ext cx="567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Python files needed after conversion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Left Brace 16"/>
          <p:cNvSpPr/>
          <p:nvPr/>
        </p:nvSpPr>
        <p:spPr bwMode="auto">
          <a:xfrm>
            <a:off x="31143938" y="11270453"/>
            <a:ext cx="145910" cy="867470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7" name="Left Brace 116"/>
          <p:cNvSpPr/>
          <p:nvPr/>
        </p:nvSpPr>
        <p:spPr bwMode="auto">
          <a:xfrm>
            <a:off x="31148856" y="12189763"/>
            <a:ext cx="145910" cy="3117552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8" name="Left Brace 117"/>
          <p:cNvSpPr/>
          <p:nvPr/>
        </p:nvSpPr>
        <p:spPr bwMode="auto">
          <a:xfrm>
            <a:off x="31145870" y="15372235"/>
            <a:ext cx="145910" cy="776189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9" name="Left Brace 118"/>
          <p:cNvSpPr/>
          <p:nvPr/>
        </p:nvSpPr>
        <p:spPr bwMode="auto">
          <a:xfrm>
            <a:off x="31147047" y="16213344"/>
            <a:ext cx="145910" cy="2421360"/>
          </a:xfrm>
          <a:prstGeom prst="leftBrace">
            <a:avLst>
              <a:gd name="adj1" fmla="val 8333"/>
              <a:gd name="adj2" fmla="val 6066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9075134" y="16187861"/>
            <a:ext cx="21111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Directory related functions</a:t>
            </a: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9332897" y="15473610"/>
            <a:ext cx="1840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Function that plots graph of input data</a:t>
            </a: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29842306" y="12937803"/>
            <a:ext cx="132501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Zurich Instruments data polling function; reads in scattering signal from detector</a:t>
            </a: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29853288" y="11330391"/>
            <a:ext cx="13250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Libraries and 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v</a:t>
            </a:r>
            <a:r>
              <a:rPr lang="en-US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ariable initialization</a:t>
            </a: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4" name="Left Brace 123"/>
          <p:cNvSpPr/>
          <p:nvPr/>
        </p:nvSpPr>
        <p:spPr bwMode="auto">
          <a:xfrm flipH="1">
            <a:off x="35088939" y="11543874"/>
            <a:ext cx="146304" cy="2183029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5" name="Left Brace 124"/>
          <p:cNvSpPr/>
          <p:nvPr/>
        </p:nvSpPr>
        <p:spPr bwMode="auto">
          <a:xfrm flipH="1">
            <a:off x="35090614" y="13801416"/>
            <a:ext cx="146304" cy="462219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6" name="Left Brace 125"/>
          <p:cNvSpPr/>
          <p:nvPr/>
        </p:nvSpPr>
        <p:spPr bwMode="auto">
          <a:xfrm flipH="1">
            <a:off x="35087263" y="14320583"/>
            <a:ext cx="146304" cy="4082973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7" name="Left Brace 126"/>
          <p:cNvSpPr/>
          <p:nvPr/>
        </p:nvSpPr>
        <p:spPr bwMode="auto">
          <a:xfrm flipH="1">
            <a:off x="35087263" y="18471136"/>
            <a:ext cx="146304" cy="156438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5235412" y="12349062"/>
            <a:ext cx="9454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 smtClean="0">
                <a:latin typeface="Times" panose="02020603050405020304" pitchFamily="18" charset="0"/>
                <a:cs typeface="Times" panose="02020603050405020304" pitchFamily="18" charset="0"/>
              </a:rPr>
              <a:t>Data collection function</a:t>
            </a:r>
            <a:endParaRPr lang="en-US" sz="135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35225193" y="13683792"/>
            <a:ext cx="10337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 smtClean="0">
                <a:latin typeface="Times" panose="02020603050405020304" pitchFamily="18" charset="0"/>
                <a:cs typeface="Times" panose="02020603050405020304" pitchFamily="18" charset="0"/>
              </a:rPr>
              <a:t>Dummy loading bar function</a:t>
            </a:r>
            <a:endParaRPr lang="en-US" sz="135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35233567" y="15841740"/>
            <a:ext cx="1033718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 smtClean="0">
                <a:latin typeface="Times" panose="02020603050405020304" pitchFamily="18" charset="0"/>
                <a:cs typeface="Times" panose="02020603050405020304" pitchFamily="18" charset="0"/>
              </a:rPr>
              <a:t>GUI layout function (Clinical version shown)</a:t>
            </a:r>
            <a:endParaRPr lang="en-US" sz="135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35283281" y="18403556"/>
            <a:ext cx="103371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 smtClean="0">
                <a:latin typeface="Times" panose="02020603050405020304" pitchFamily="18" charset="0"/>
                <a:cs typeface="Times" panose="02020603050405020304" pitchFamily="18" charset="0"/>
              </a:rPr>
              <a:t>MAIN</a:t>
            </a:r>
            <a:endParaRPr lang="en-US" sz="135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2820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2820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865</Words>
  <Application>Microsoft Office PowerPoint</Application>
  <PresentationFormat>Custom</PresentationFormat>
  <Paragraphs>105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Times</vt:lpstr>
      <vt:lpstr>Times New Roman</vt:lpstr>
      <vt:lpstr>Default Design</vt:lpstr>
      <vt:lpstr>PowerPoint Presentation</vt:lpstr>
    </vt:vector>
  </TitlesOfParts>
  <Company>Princeton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Roxanne Zellin</dc:creator>
  <cp:lastModifiedBy>student</cp:lastModifiedBy>
  <cp:revision>84</cp:revision>
  <dcterms:created xsi:type="dcterms:W3CDTF">2006-12-04T18:49:09Z</dcterms:created>
  <dcterms:modified xsi:type="dcterms:W3CDTF">2015-07-29T15:15:45Z</dcterms:modified>
</cp:coreProperties>
</file>